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3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4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75" r:id="rId4"/>
    <p:sldMasterId id="2147484495" r:id="rId5"/>
    <p:sldMasterId id="2147484515" r:id="rId6"/>
    <p:sldMasterId id="2147484533" r:id="rId7"/>
    <p:sldMasterId id="2147484549" r:id="rId8"/>
  </p:sldMasterIdLst>
  <p:notesMasterIdLst>
    <p:notesMasterId r:id="rId33"/>
  </p:notesMasterIdLst>
  <p:handoutMasterIdLst>
    <p:handoutMasterId r:id="rId34"/>
  </p:handoutMasterIdLst>
  <p:sldIdLst>
    <p:sldId id="257" r:id="rId9"/>
    <p:sldId id="288" r:id="rId10"/>
    <p:sldId id="407" r:id="rId11"/>
    <p:sldId id="408" r:id="rId12"/>
    <p:sldId id="409" r:id="rId13"/>
    <p:sldId id="410" r:id="rId14"/>
    <p:sldId id="411" r:id="rId15"/>
    <p:sldId id="412" r:id="rId16"/>
    <p:sldId id="413" r:id="rId17"/>
    <p:sldId id="414" r:id="rId18"/>
    <p:sldId id="416" r:id="rId19"/>
    <p:sldId id="417" r:id="rId20"/>
    <p:sldId id="418" r:id="rId21"/>
    <p:sldId id="419" r:id="rId22"/>
    <p:sldId id="420" r:id="rId23"/>
    <p:sldId id="421" r:id="rId24"/>
    <p:sldId id="422" r:id="rId25"/>
    <p:sldId id="423" r:id="rId26"/>
    <p:sldId id="425" r:id="rId27"/>
    <p:sldId id="426" r:id="rId28"/>
    <p:sldId id="427" r:id="rId29"/>
    <p:sldId id="315" r:id="rId30"/>
    <p:sldId id="406" r:id="rId31"/>
    <p:sldId id="287" r:id="rId3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  <p:cmAuthor id="4" name="Mitchell Derrey" initials="MD" lastIdx="8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652875"/>
    <a:srgbClr val="FFFFFF"/>
    <a:srgbClr val="3397DA"/>
    <a:srgbClr val="32135A"/>
    <a:srgbClr val="737373"/>
    <a:srgbClr val="323232"/>
    <a:srgbClr val="000000"/>
    <a:srgbClr val="E6E6E6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19" autoAdjust="0"/>
    <p:restoredTop sz="73678" autoAdjust="0"/>
  </p:normalViewPr>
  <p:slideViewPr>
    <p:cSldViewPr>
      <p:cViewPr varScale="1">
        <p:scale>
          <a:sx n="98" d="100"/>
          <a:sy n="98" d="100"/>
        </p:scale>
        <p:origin x="1136" y="200"/>
      </p:cViewPr>
      <p:guideLst/>
    </p:cSldViewPr>
  </p:slideViewPr>
  <p:outlineViewPr>
    <p:cViewPr>
      <p:scale>
        <a:sx n="33" d="100"/>
        <a:sy n="33" d="100"/>
      </p:scale>
      <p:origin x="0" y="-1096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howGuides="1">
      <p:cViewPr varScale="1">
        <p:scale>
          <a:sx n="81" d="100"/>
          <a:sy n="81" d="100"/>
        </p:scale>
        <p:origin x="3042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tableStyles" Target="tableStyles.xml"/><Relationship Id="rId21" Type="http://schemas.openxmlformats.org/officeDocument/2006/relationships/slide" Target="slides/slide13.xml"/><Relationship Id="rId34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commentAuthors" Target="commentAuthor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Build 2017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9/27/18 11:43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Build 2017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9/27/18 11:43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13C66B-7AF5-40BA-8933-D16874FF94CC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9/27/18 11:43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13896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482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890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72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246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8027" indent="-178027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Build 2015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9/27/18 11:43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494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>
                <a:latin typeface="Segoe UI" pitchFamily="34" charset="0"/>
              </a:rPr>
              <a:t>Build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9/27/18 11:43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115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17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699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927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791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177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710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828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ild 20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436475" cy="557163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681" y="4960286"/>
            <a:ext cx="12434794" cy="203423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0689" y="5357956"/>
            <a:ext cx="2648621" cy="11698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688" y="479424"/>
            <a:ext cx="1451843" cy="3096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752216" y="4960286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10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840347" y="295278"/>
            <a:ext cx="11321491" cy="51706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SzPct val="90000"/>
              <a:buFont typeface="Arial" pitchFamily="34" charset="0"/>
              <a:buNone/>
              <a:defRPr sz="240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defRPr>
            </a:lvl1pPr>
            <a:lvl2pPr marL="290192" indent="0">
              <a:buClr>
                <a:schemeClr val="tx1"/>
              </a:buClr>
              <a:buSzPct val="90000"/>
              <a:buFont typeface="Arial" pitchFamily="34" charset="0"/>
              <a:buNone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Consolas" charset="0"/>
                <a:ea typeface="Consolas" charset="0"/>
                <a:cs typeface="Consolas" charset="0"/>
              </a:defRPr>
            </a:lvl2pPr>
            <a:lvl3pPr marL="570872" indent="0">
              <a:buClr>
                <a:schemeClr val="tx1"/>
              </a:buClr>
              <a:buSzPct val="90000"/>
              <a:buFont typeface="Arial" pitchFamily="34" charset="0"/>
              <a:buNone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Consolas" charset="0"/>
                <a:ea typeface="Consolas" charset="0"/>
                <a:cs typeface="Consolas" charset="0"/>
              </a:defRPr>
            </a:lvl3pPr>
            <a:lvl4pPr marL="861064" indent="0">
              <a:buClr>
                <a:schemeClr val="tx1"/>
              </a:buClr>
              <a:buSzPct val="90000"/>
              <a:buFont typeface="Arial" pitchFamily="34" charset="0"/>
              <a:buNone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Consolas" charset="0"/>
                <a:ea typeface="Consolas" charset="0"/>
                <a:cs typeface="Consolas" charset="0"/>
              </a:defRPr>
            </a:lvl4pPr>
            <a:lvl5pPr marL="1089413" indent="0">
              <a:buClr>
                <a:schemeClr val="tx1"/>
              </a:buClr>
              <a:buSzPct val="90000"/>
              <a:buFont typeface="Arial" pitchFamily="34" charset="0"/>
              <a:buNone/>
              <a:defRPr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Consolas" charset="0"/>
                <a:ea typeface="Consolas" charset="0"/>
                <a:cs typeface="Consola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0" y="295278"/>
            <a:ext cx="628890" cy="6664770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 defTabSz="932218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262D32">
                    <a:lumMod val="75000"/>
                    <a:lumOff val="25000"/>
                  </a:srgbClr>
                </a:solidFill>
              </a:rPr>
              <a:t>1</a:t>
            </a:r>
          </a:p>
          <a:p>
            <a:pPr defTabSz="932218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262D32">
                    <a:lumMod val="75000"/>
                    <a:lumOff val="25000"/>
                  </a:srgbClr>
                </a:solidFill>
              </a:rPr>
              <a:t>2</a:t>
            </a:r>
          </a:p>
          <a:p>
            <a:pPr defTabSz="932218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262D32">
                    <a:lumMod val="75000"/>
                    <a:lumOff val="25000"/>
                  </a:srgbClr>
                </a:solidFill>
              </a:rPr>
              <a:t>3</a:t>
            </a:r>
          </a:p>
          <a:p>
            <a:pPr defTabSz="932218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262D32">
                    <a:lumMod val="75000"/>
                    <a:lumOff val="25000"/>
                  </a:srgbClr>
                </a:solidFill>
              </a:rPr>
              <a:t>4</a:t>
            </a:r>
          </a:p>
          <a:p>
            <a:pPr defTabSz="932218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262D32">
                    <a:lumMod val="75000"/>
                    <a:lumOff val="25000"/>
                  </a:srgbClr>
                </a:solidFill>
              </a:rPr>
              <a:t>5</a:t>
            </a:r>
          </a:p>
          <a:p>
            <a:pPr defTabSz="932218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262D32">
                    <a:lumMod val="75000"/>
                    <a:lumOff val="25000"/>
                  </a:srgbClr>
                </a:solidFill>
              </a:rPr>
              <a:t>6</a:t>
            </a:r>
          </a:p>
          <a:p>
            <a:pPr defTabSz="932218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262D32">
                    <a:lumMod val="75000"/>
                    <a:lumOff val="25000"/>
                  </a:srgbClr>
                </a:solidFill>
              </a:rPr>
              <a:t>7</a:t>
            </a:r>
          </a:p>
          <a:p>
            <a:pPr defTabSz="932218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262D32">
                    <a:lumMod val="75000"/>
                    <a:lumOff val="25000"/>
                  </a:srgbClr>
                </a:solidFill>
              </a:rPr>
              <a:t>8</a:t>
            </a:r>
          </a:p>
          <a:p>
            <a:pPr defTabSz="932218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262D32">
                    <a:lumMod val="75000"/>
                    <a:lumOff val="25000"/>
                  </a:srgbClr>
                </a:solidFill>
              </a:rPr>
              <a:t>9</a:t>
            </a:r>
          </a:p>
          <a:p>
            <a:pPr defTabSz="932218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262D32">
                    <a:lumMod val="75000"/>
                    <a:lumOff val="25000"/>
                  </a:srgbClr>
                </a:solidFill>
              </a:rPr>
              <a:t>10</a:t>
            </a:r>
          </a:p>
          <a:p>
            <a:pPr defTabSz="932218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262D32">
                    <a:lumMod val="75000"/>
                    <a:lumOff val="25000"/>
                  </a:srgbClr>
                </a:solidFill>
              </a:rPr>
              <a:t>11</a:t>
            </a:r>
          </a:p>
          <a:p>
            <a:pPr defTabSz="932218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262D32">
                    <a:lumMod val="75000"/>
                    <a:lumOff val="25000"/>
                  </a:srgbClr>
                </a:solidFill>
              </a:rPr>
              <a:t>12</a:t>
            </a:r>
          </a:p>
          <a:p>
            <a:pPr defTabSz="932218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262D32">
                    <a:lumMod val="75000"/>
                    <a:lumOff val="25000"/>
                  </a:srgbClr>
                </a:solidFill>
              </a:rPr>
              <a:t>13</a:t>
            </a:r>
          </a:p>
          <a:p>
            <a:pPr defTabSz="932218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262D32">
                    <a:lumMod val="75000"/>
                    <a:lumOff val="25000"/>
                  </a:srgbClr>
                </a:solidFill>
              </a:rPr>
              <a:t>14</a:t>
            </a:r>
          </a:p>
          <a:p>
            <a:pPr defTabSz="932218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262D32">
                    <a:lumMod val="75000"/>
                    <a:lumOff val="25000"/>
                  </a:srgbClr>
                </a:solidFill>
              </a:rPr>
              <a:t>15</a:t>
            </a:r>
          </a:p>
          <a:p>
            <a:pPr defTabSz="932218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262D32">
                    <a:lumMod val="75000"/>
                    <a:lumOff val="25000"/>
                  </a:srgbClr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95632050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928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98"/>
            </a:lvl2pPr>
            <a:lvl3pPr marL="228326" indent="0">
              <a:buNone/>
              <a:defRPr sz="1998"/>
            </a:lvl3pPr>
            <a:lvl4pPr marL="456651" indent="0">
              <a:buNone/>
              <a:defRPr sz="1798"/>
            </a:lvl4pPr>
            <a:lvl5pPr marL="684977" indent="0">
              <a:buNone/>
              <a:defRPr sz="179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9593238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9222188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5389348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in Build 20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436475" cy="557163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681" y="4960286"/>
            <a:ext cx="12434794" cy="203423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0689" y="5357956"/>
            <a:ext cx="2648621" cy="11698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688" y="479424"/>
            <a:ext cx="1451843" cy="3096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752216" y="4960286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75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752216" y="5084764"/>
            <a:ext cx="4684259" cy="1909762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418638" y="296863"/>
            <a:ext cx="2743200" cy="461665"/>
          </a:xfrm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282738" y="6041341"/>
            <a:ext cx="1634102" cy="664797"/>
          </a:xfrm>
          <a:prstGeom prst="rect">
            <a:avLst/>
          </a:prstGeom>
        </p:spPr>
        <p:txBody>
          <a:bodyPr wrap="none" lIns="182880" tIns="146304" rIns="182880" bIns="146304">
            <a:spAutoFit/>
          </a:bodyPr>
          <a:lstStyle/>
          <a:p>
            <a:r>
              <a:rPr lang="en-US" sz="2400" dirty="0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</a:t>
            </a:r>
            <a:r>
              <a:rPr lang="en-US" sz="2400" dirty="0" err="1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MSBuild</a:t>
            </a:r>
            <a:endParaRPr lang="en-US" sz="2400" dirty="0">
              <a:gradFill>
                <a:gsLst>
                  <a:gs pos="2597">
                    <a:schemeClr val="tx1"/>
                  </a:gs>
                  <a:gs pos="18182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21317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18686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spc="150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09501325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32869" y="6221127"/>
            <a:ext cx="416074" cy="372394"/>
          </a:xfrm>
          <a:prstGeom prst="rect">
            <a:avLst/>
          </a:prstGeom>
        </p:spPr>
        <p:txBody>
          <a:bodyPr/>
          <a:lstStyle/>
          <a:p>
            <a:pPr defTabSz="932619"/>
            <a:fld id="{72791EF6-4CC3-A645-99B4-EB889446B386}" type="slidenum">
              <a:rPr lang="en-US" smtClean="0">
                <a:solidFill>
                  <a:prstClr val="black"/>
                </a:solidFill>
                <a:latin typeface="Calibri"/>
              </a:rPr>
              <a:pPr defTabSz="932619"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88642" y="1704917"/>
            <a:ext cx="8593799" cy="1915333"/>
          </a:xfrm>
          <a:prstGeom prst="rect">
            <a:avLst/>
          </a:prstGeom>
        </p:spPr>
        <p:txBody>
          <a:bodyPr lIns="68580" tIns="34290" rIns="68580" bIns="34290"/>
          <a:lstStyle>
            <a:lvl1pPr marL="524599" indent="-524599">
              <a:lnSpc>
                <a:spcPct val="110000"/>
              </a:lnSpc>
              <a:buClr>
                <a:srgbClr val="27A5BE"/>
              </a:buClr>
              <a:buFont typeface="+mj-lt"/>
              <a:buAutoNum type="arabicPeriod"/>
              <a:defRPr sz="1904" b="0" i="0">
                <a:solidFill>
                  <a:schemeClr val="bg2">
                    <a:lumMod val="50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>
              <a:lnSpc>
                <a:spcPct val="110000"/>
              </a:lnSpc>
              <a:defRPr sz="1904" b="0" i="0">
                <a:solidFill>
                  <a:schemeClr val="bg2">
                    <a:lumMod val="50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lnSpc>
                <a:spcPct val="110000"/>
              </a:lnSpc>
              <a:defRPr sz="1904" b="0" i="0">
                <a:solidFill>
                  <a:schemeClr val="bg2">
                    <a:lumMod val="50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lnSpc>
                <a:spcPct val="110000"/>
              </a:lnSpc>
              <a:defRPr sz="1904" b="0" i="0">
                <a:solidFill>
                  <a:schemeClr val="bg2">
                    <a:lumMod val="50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lnSpc>
                <a:spcPct val="110000"/>
              </a:lnSpc>
              <a:defRPr sz="1904" b="0" i="0">
                <a:solidFill>
                  <a:schemeClr val="bg2">
                    <a:lumMod val="50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124095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8394192" y="6437376"/>
            <a:ext cx="3749040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20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 charset="0"/>
                <a:ea typeface="Segoe UI Light" charset="0"/>
                <a:cs typeface="Segoe UI Light" charset="0"/>
              </a:rPr>
              <a:t>Microsoft Confidential</a:t>
            </a:r>
            <a:endParaRPr lang="en-US" sz="1200" err="1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 Light" charset="0"/>
              <a:ea typeface="Segoe UI Light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548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6195809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157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38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11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32869" y="6221127"/>
            <a:ext cx="416074" cy="372394"/>
          </a:xfrm>
          <a:prstGeom prst="rect">
            <a:avLst/>
          </a:prstGeom>
        </p:spPr>
        <p:txBody>
          <a:bodyPr/>
          <a:lstStyle/>
          <a:p>
            <a:pPr defTabSz="932619"/>
            <a:fld id="{72791EF6-4CC3-A645-99B4-EB889446B386}" type="slidenum">
              <a:rPr lang="en-US" smtClean="0">
                <a:solidFill>
                  <a:prstClr val="black"/>
                </a:solidFill>
                <a:latin typeface="Calibri"/>
              </a:rPr>
              <a:pPr defTabSz="932619"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88642" y="1704917"/>
            <a:ext cx="8593799" cy="1915333"/>
          </a:xfrm>
          <a:prstGeom prst="rect">
            <a:avLst/>
          </a:prstGeom>
        </p:spPr>
        <p:txBody>
          <a:bodyPr lIns="68580" tIns="34290" rIns="68580" bIns="34290"/>
          <a:lstStyle>
            <a:lvl1pPr marL="524599" indent="-524599">
              <a:lnSpc>
                <a:spcPct val="110000"/>
              </a:lnSpc>
              <a:buClr>
                <a:srgbClr val="27A5BE"/>
              </a:buClr>
              <a:buFont typeface="+mj-lt"/>
              <a:buAutoNum type="arabicPeriod"/>
              <a:defRPr sz="1904" b="0" i="0">
                <a:solidFill>
                  <a:schemeClr val="bg2">
                    <a:lumMod val="50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>
              <a:lnSpc>
                <a:spcPct val="110000"/>
              </a:lnSpc>
              <a:defRPr sz="1904" b="0" i="0">
                <a:solidFill>
                  <a:schemeClr val="bg2">
                    <a:lumMod val="50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lnSpc>
                <a:spcPct val="110000"/>
              </a:lnSpc>
              <a:defRPr sz="1904" b="0" i="0">
                <a:solidFill>
                  <a:schemeClr val="bg2">
                    <a:lumMod val="50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lnSpc>
                <a:spcPct val="110000"/>
              </a:lnSpc>
              <a:defRPr sz="1904" b="0" i="0">
                <a:solidFill>
                  <a:schemeClr val="bg2">
                    <a:lumMod val="50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lnSpc>
                <a:spcPct val="110000"/>
              </a:lnSpc>
              <a:defRPr sz="1904" b="0" i="0">
                <a:solidFill>
                  <a:schemeClr val="bg2">
                    <a:lumMod val="50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5805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943097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752216" y="5084764"/>
            <a:ext cx="4684259" cy="1909762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418638" y="296863"/>
            <a:ext cx="2743200" cy="461665"/>
          </a:xfrm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282738" y="6041341"/>
            <a:ext cx="1634102" cy="664797"/>
          </a:xfrm>
          <a:prstGeom prst="rect">
            <a:avLst/>
          </a:prstGeom>
        </p:spPr>
        <p:txBody>
          <a:bodyPr wrap="none" lIns="182880" tIns="146304" rIns="182880" bIns="146304">
            <a:spAutoFit/>
          </a:bodyPr>
          <a:lstStyle/>
          <a:p>
            <a:r>
              <a:rPr lang="en-US" sz="2400" dirty="0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</a:t>
            </a:r>
            <a:r>
              <a:rPr lang="en-US" sz="2400" dirty="0" err="1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MSBuild</a:t>
            </a:r>
            <a:endParaRPr lang="en-US" sz="2400" dirty="0">
              <a:gradFill>
                <a:gsLst>
                  <a:gs pos="2597">
                    <a:schemeClr val="tx1"/>
                  </a:gs>
                  <a:gs pos="18182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986946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60735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ild 20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436475" cy="557163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681" y="4960286"/>
            <a:ext cx="12434794" cy="203423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0689" y="5357956"/>
            <a:ext cx="2648621" cy="11698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688" y="479424"/>
            <a:ext cx="1451843" cy="3096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752216" y="4960286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31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752216" y="5084764"/>
            <a:ext cx="4684259" cy="1909762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418638" y="296863"/>
            <a:ext cx="2743200" cy="461665"/>
          </a:xfrm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82738" y="6041341"/>
            <a:ext cx="1634102" cy="664797"/>
          </a:xfrm>
          <a:prstGeom prst="rect">
            <a:avLst/>
          </a:prstGeom>
        </p:spPr>
        <p:txBody>
          <a:bodyPr wrap="none" lIns="182880" tIns="146304" rIns="182880" bIns="146304">
            <a:spAutoFit/>
          </a:bodyPr>
          <a:lstStyle/>
          <a:p>
            <a:r>
              <a:rPr lang="en-US" sz="2400" dirty="0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</a:t>
            </a:r>
            <a:r>
              <a:rPr lang="en-US" sz="2400" dirty="0" err="1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MSBuild</a:t>
            </a:r>
            <a:endParaRPr lang="en-US" sz="2400" dirty="0">
              <a:gradFill>
                <a:gsLst>
                  <a:gs pos="2597">
                    <a:schemeClr val="tx1"/>
                  </a:gs>
                  <a:gs pos="18182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624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0507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440629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671556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73767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32869" y="6221127"/>
            <a:ext cx="416074" cy="372394"/>
          </a:xfrm>
          <a:prstGeom prst="rect">
            <a:avLst/>
          </a:prstGeom>
        </p:spPr>
        <p:txBody>
          <a:bodyPr/>
          <a:lstStyle/>
          <a:p>
            <a:pPr defTabSz="932619"/>
            <a:fld id="{72791EF6-4CC3-A645-99B4-EB889446B386}" type="slidenum">
              <a:rPr lang="en-US" smtClean="0">
                <a:solidFill>
                  <a:prstClr val="black"/>
                </a:solidFill>
                <a:latin typeface="Calibri"/>
              </a:rPr>
              <a:pPr defTabSz="932619"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88642" y="1704917"/>
            <a:ext cx="8593799" cy="1915333"/>
          </a:xfrm>
          <a:prstGeom prst="rect">
            <a:avLst/>
          </a:prstGeom>
        </p:spPr>
        <p:txBody>
          <a:bodyPr lIns="68580" tIns="34290" rIns="68580" bIns="34290"/>
          <a:lstStyle>
            <a:lvl1pPr marL="524599" indent="-524599">
              <a:lnSpc>
                <a:spcPct val="110000"/>
              </a:lnSpc>
              <a:buClr>
                <a:srgbClr val="27A5BE"/>
              </a:buClr>
              <a:buFont typeface="+mj-lt"/>
              <a:buAutoNum type="arabicPeriod"/>
              <a:defRPr sz="1904" b="0" i="0">
                <a:solidFill>
                  <a:schemeClr val="bg2">
                    <a:lumMod val="50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>
              <a:lnSpc>
                <a:spcPct val="110000"/>
              </a:lnSpc>
              <a:defRPr sz="1904" b="0" i="0">
                <a:solidFill>
                  <a:schemeClr val="bg2">
                    <a:lumMod val="50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lnSpc>
                <a:spcPct val="110000"/>
              </a:lnSpc>
              <a:defRPr sz="1904" b="0" i="0">
                <a:solidFill>
                  <a:schemeClr val="bg2">
                    <a:lumMod val="50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lnSpc>
                <a:spcPct val="110000"/>
              </a:lnSpc>
              <a:defRPr sz="1904" b="0" i="0">
                <a:solidFill>
                  <a:schemeClr val="bg2">
                    <a:lumMod val="50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lnSpc>
                <a:spcPct val="110000"/>
              </a:lnSpc>
              <a:defRPr sz="1904" b="0" i="0">
                <a:solidFill>
                  <a:schemeClr val="bg2">
                    <a:lumMod val="50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3274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8998924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4129600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99993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ild 20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436475" cy="557163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681" y="4960286"/>
            <a:ext cx="12434794" cy="203423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0689" y="5357956"/>
            <a:ext cx="2648621" cy="11698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688" y="479424"/>
            <a:ext cx="1451843" cy="3096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752216" y="4960286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982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752216" y="5084764"/>
            <a:ext cx="4684259" cy="1909762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418638" y="296863"/>
            <a:ext cx="2743200" cy="461665"/>
          </a:xfrm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282738" y="6041341"/>
            <a:ext cx="1634102" cy="664797"/>
          </a:xfrm>
          <a:prstGeom prst="rect">
            <a:avLst/>
          </a:prstGeom>
        </p:spPr>
        <p:txBody>
          <a:bodyPr wrap="none" lIns="182880" tIns="146304" rIns="182880" bIns="146304">
            <a:spAutoFit/>
          </a:bodyPr>
          <a:lstStyle/>
          <a:p>
            <a:r>
              <a:rPr lang="en-US" sz="2400" dirty="0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</a:t>
            </a:r>
            <a:r>
              <a:rPr lang="en-US" sz="2400" dirty="0" err="1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MSBuild</a:t>
            </a:r>
            <a:endParaRPr lang="en-US" sz="2400" dirty="0">
              <a:gradFill>
                <a:gsLst>
                  <a:gs pos="2597">
                    <a:schemeClr val="tx1"/>
                  </a:gs>
                  <a:gs pos="18182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36165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35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88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Click to 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29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23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90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28088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871908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0225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72841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68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2112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5968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70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071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20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32869" y="6221127"/>
            <a:ext cx="416074" cy="372394"/>
          </a:xfrm>
          <a:prstGeom prst="rect">
            <a:avLst/>
          </a:prstGeom>
        </p:spPr>
        <p:txBody>
          <a:bodyPr/>
          <a:lstStyle/>
          <a:p>
            <a:pPr defTabSz="932619"/>
            <a:fld id="{72791EF6-4CC3-A645-99B4-EB889446B386}" type="slidenum">
              <a:rPr lang="en-US" smtClean="0">
                <a:solidFill>
                  <a:prstClr val="black"/>
                </a:solidFill>
                <a:latin typeface="Calibri"/>
              </a:rPr>
              <a:pPr defTabSz="932619"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88642" y="1704917"/>
            <a:ext cx="8593799" cy="1915333"/>
          </a:xfrm>
          <a:prstGeom prst="rect">
            <a:avLst/>
          </a:prstGeom>
        </p:spPr>
        <p:txBody>
          <a:bodyPr lIns="68580" tIns="34290" rIns="68580" bIns="34290"/>
          <a:lstStyle>
            <a:lvl1pPr marL="524599" indent="-524599">
              <a:lnSpc>
                <a:spcPct val="110000"/>
              </a:lnSpc>
              <a:buClr>
                <a:srgbClr val="27A5BE"/>
              </a:buClr>
              <a:buFont typeface="+mj-lt"/>
              <a:buAutoNum type="arabicPeriod"/>
              <a:defRPr sz="1904" b="0" i="0">
                <a:solidFill>
                  <a:schemeClr val="bg2">
                    <a:lumMod val="50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>
              <a:lnSpc>
                <a:spcPct val="110000"/>
              </a:lnSpc>
              <a:defRPr sz="1904" b="0" i="0">
                <a:solidFill>
                  <a:schemeClr val="bg2">
                    <a:lumMod val="50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lnSpc>
                <a:spcPct val="110000"/>
              </a:lnSpc>
              <a:defRPr sz="1904" b="0" i="0">
                <a:solidFill>
                  <a:schemeClr val="bg2">
                    <a:lumMod val="50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lnSpc>
                <a:spcPct val="110000"/>
              </a:lnSpc>
              <a:defRPr sz="1904" b="0" i="0">
                <a:solidFill>
                  <a:schemeClr val="bg2">
                    <a:lumMod val="50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lnSpc>
                <a:spcPct val="110000"/>
              </a:lnSpc>
              <a:defRPr sz="1904" b="0" i="0">
                <a:solidFill>
                  <a:schemeClr val="bg2">
                    <a:lumMod val="50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056723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988344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5059229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65867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6002220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5643297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8394192" y="6437376"/>
            <a:ext cx="3749040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20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 charset="0"/>
                <a:ea typeface="Segoe UI Light" charset="0"/>
                <a:cs typeface="Segoe UI Light" charset="0"/>
              </a:rPr>
              <a:t>Microsoft Confidential</a:t>
            </a:r>
            <a:endParaRPr lang="en-US" sz="1200" err="1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 Light" charset="0"/>
              <a:ea typeface="Segoe UI Light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523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4192" y="6437376"/>
            <a:ext cx="3749040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20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 Light" charset="0"/>
                <a:ea typeface="Segoe UI Light" charset="0"/>
                <a:cs typeface="Segoe UI Light" charset="0"/>
              </a:rPr>
              <a:t>Microsoft Confidential</a:t>
            </a:r>
            <a:endParaRPr lang="en-US" sz="1200" err="1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 Light" charset="0"/>
              <a:ea typeface="Segoe UI Light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91256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4192" y="6437376"/>
            <a:ext cx="3749040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20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 charset="0"/>
                <a:ea typeface="Segoe UI Light" charset="0"/>
                <a:cs typeface="Segoe UI Light" charset="0"/>
              </a:rPr>
              <a:t>Microsoft Confidential</a:t>
            </a:r>
            <a:endParaRPr lang="en-US" sz="1200" err="1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 Light" charset="0"/>
              <a:ea typeface="Segoe UI Light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025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" y="6240463"/>
            <a:ext cx="12436474" cy="75406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554038" y="6490977"/>
            <a:ext cx="1045829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5664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5664200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41275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 Microso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rgbClr val="FFFFFF"/>
                </a:soli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6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931404" y="3008016"/>
            <a:ext cx="4573666" cy="97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950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(3)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793705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2513529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521046" y="302931"/>
            <a:ext cx="9394385" cy="6313809"/>
          </a:xfrm>
          <a:prstGeom prst="rect">
            <a:avLst/>
          </a:prstGeom>
          <a:noFill/>
          <a:ln>
            <a:noFill/>
          </a:ln>
          <a:effectLst>
            <a:outerShdw blurRad="1270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783" y="302930"/>
            <a:ext cx="9208008" cy="443152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521044" y="746083"/>
            <a:ext cx="9208008" cy="5751576"/>
          </a:xfrm>
          <a:effectLst/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99724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in Build 20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436475" cy="557163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681" y="4960286"/>
            <a:ext cx="12434794" cy="203423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0689" y="5357956"/>
            <a:ext cx="2648621" cy="11698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688" y="479424"/>
            <a:ext cx="1451843" cy="3096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752216" y="4960286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41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752216" y="5084764"/>
            <a:ext cx="4684259" cy="1909762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418638" y="296863"/>
            <a:ext cx="2743200" cy="461665"/>
          </a:xfrm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282738" y="6041341"/>
            <a:ext cx="1634102" cy="664797"/>
          </a:xfrm>
          <a:prstGeom prst="rect">
            <a:avLst/>
          </a:prstGeom>
        </p:spPr>
        <p:txBody>
          <a:bodyPr wrap="none" lIns="182880" tIns="146304" rIns="182880" bIns="146304">
            <a:spAutoFit/>
          </a:bodyPr>
          <a:lstStyle/>
          <a:p>
            <a:r>
              <a:rPr lang="en-US" sz="2400" dirty="0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</a:t>
            </a:r>
            <a:r>
              <a:rPr lang="en-US" sz="2400" dirty="0" err="1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MSBuild</a:t>
            </a:r>
            <a:endParaRPr lang="en-US" sz="2400" dirty="0">
              <a:gradFill>
                <a:gsLst>
                  <a:gs pos="2597">
                    <a:schemeClr val="tx1"/>
                  </a:gs>
                  <a:gs pos="18182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13307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spc="150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223680805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32869" y="6221127"/>
            <a:ext cx="416074" cy="372394"/>
          </a:xfrm>
          <a:prstGeom prst="rect">
            <a:avLst/>
          </a:prstGeom>
        </p:spPr>
        <p:txBody>
          <a:bodyPr/>
          <a:lstStyle/>
          <a:p>
            <a:pPr defTabSz="932619"/>
            <a:fld id="{72791EF6-4CC3-A645-99B4-EB889446B386}" type="slidenum">
              <a:rPr lang="en-US" smtClean="0">
                <a:solidFill>
                  <a:prstClr val="black"/>
                </a:solidFill>
                <a:latin typeface="Calibri"/>
              </a:rPr>
              <a:pPr defTabSz="932619"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88642" y="1704917"/>
            <a:ext cx="8593799" cy="1915333"/>
          </a:xfrm>
          <a:prstGeom prst="rect">
            <a:avLst/>
          </a:prstGeom>
        </p:spPr>
        <p:txBody>
          <a:bodyPr lIns="68580" tIns="34290" rIns="68580" bIns="34290"/>
          <a:lstStyle>
            <a:lvl1pPr marL="524599" indent="-524599">
              <a:lnSpc>
                <a:spcPct val="110000"/>
              </a:lnSpc>
              <a:buClr>
                <a:srgbClr val="27A5BE"/>
              </a:buClr>
              <a:buFont typeface="+mj-lt"/>
              <a:buAutoNum type="arabicPeriod"/>
              <a:defRPr sz="1904" b="0" i="0">
                <a:solidFill>
                  <a:schemeClr val="bg2">
                    <a:lumMod val="50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>
              <a:lnSpc>
                <a:spcPct val="110000"/>
              </a:lnSpc>
              <a:defRPr sz="1904" b="0" i="0">
                <a:solidFill>
                  <a:schemeClr val="bg2">
                    <a:lumMod val="50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lnSpc>
                <a:spcPct val="110000"/>
              </a:lnSpc>
              <a:defRPr sz="1904" b="0" i="0">
                <a:solidFill>
                  <a:schemeClr val="bg2">
                    <a:lumMod val="50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lnSpc>
                <a:spcPct val="110000"/>
              </a:lnSpc>
              <a:defRPr sz="1904" b="0" i="0">
                <a:solidFill>
                  <a:schemeClr val="bg2">
                    <a:lumMod val="50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lnSpc>
                <a:spcPct val="110000"/>
              </a:lnSpc>
              <a:defRPr sz="1904" b="0" i="0">
                <a:solidFill>
                  <a:schemeClr val="bg2">
                    <a:lumMod val="50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988596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928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98"/>
            </a:lvl2pPr>
            <a:lvl3pPr marL="228326" indent="0">
              <a:buNone/>
              <a:defRPr sz="1998"/>
            </a:lvl3pPr>
            <a:lvl4pPr marL="456651" indent="0">
              <a:buNone/>
              <a:defRPr sz="1798"/>
            </a:lvl4pPr>
            <a:lvl5pPr marL="684977" indent="0">
              <a:buNone/>
              <a:defRPr sz="179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6077476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20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342834" indent="-342834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399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6899825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con" descr="Ones-and-zeroes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5" y="5026671"/>
            <a:ext cx="2769038" cy="2011661"/>
          </a:xfrm>
          <a:prstGeom prst="rect">
            <a:avLst/>
          </a:prstGeom>
        </p:spPr>
      </p:pic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1" y="2238461"/>
            <a:ext cx="12436476" cy="1103369"/>
          </a:xfrm>
          <a:prstGeom prst="rect">
            <a:avLst/>
          </a:prstGeom>
        </p:spPr>
        <p:txBody>
          <a:bodyPr/>
          <a:lstStyle>
            <a:lvl1pPr algn="ctr">
              <a:defRPr lang="en-US" sz="5507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-1620" y="3341829"/>
            <a:ext cx="12436475" cy="495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244" b="0" kern="1200" cap="none" spc="-104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213007981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5832" y="6380761"/>
            <a:ext cx="2798207" cy="372394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4109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661" y="233152"/>
            <a:ext cx="11375536" cy="762786"/>
          </a:xfrm>
        </p:spPr>
        <p:txBody>
          <a:bodyPr/>
          <a:lstStyle>
            <a:lvl1pPr>
              <a:defRPr sz="550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1" y="1476622"/>
            <a:ext cx="11375536" cy="1147686"/>
          </a:xfrm>
        </p:spPr>
        <p:txBody>
          <a:bodyPr/>
          <a:lstStyle>
            <a:lvl1pPr marL="3238" indent="0">
              <a:spcBef>
                <a:spcPts val="0"/>
              </a:spcBef>
              <a:spcAft>
                <a:spcPts val="918"/>
              </a:spcAft>
              <a:buSzPct val="80000"/>
              <a:buFont typeface="Arial" pitchFamily="34" charset="0"/>
              <a:buNone/>
              <a:defRPr sz="4080" spc="-102" baseline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  <a:lvl2pPr marL="3238" indent="0">
              <a:spcBef>
                <a:spcPts val="0"/>
              </a:spcBef>
              <a:buSzPct val="80000"/>
              <a:buFont typeface="Arial" pitchFamily="34" charset="0"/>
              <a:buNone/>
              <a:defRPr sz="2040" spc="-51" baseline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</a:defRPr>
            </a:lvl2pPr>
            <a:lvl3pPr marL="1283940" indent="-411249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3pPr>
            <a:lvl4pPr marL="1636902" indent="-352962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4pPr>
            <a:lvl5pPr marL="1980149" indent="-343247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440415218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2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55612" y="6207230"/>
            <a:ext cx="1371600" cy="293816"/>
          </a:xfrm>
          <a:prstGeom prst="rect">
            <a:avLst/>
          </a:prstGeom>
        </p:spPr>
      </p:pic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46062" y="3982826"/>
            <a:ext cx="7632700" cy="1183205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7963" y="2864380"/>
            <a:ext cx="7619999" cy="87815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406849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4" orient="horz" pos="4401">
          <p15:clr>
            <a:srgbClr val="C35EA4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7963" y="2864380"/>
            <a:ext cx="11877675" cy="87815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2009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1">
          <p15:clr>
            <a:srgbClr val="C35EA4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6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7963" y="2864380"/>
            <a:ext cx="11877675" cy="87815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42609724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74640" y="1818958"/>
            <a:ext cx="11889564" cy="209208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8543" indent="0">
              <a:buNone/>
              <a:defRPr sz="1998"/>
            </a:lvl2pPr>
            <a:lvl3pPr marL="223590" indent="0">
              <a:buNone/>
              <a:defRPr sz="1998"/>
            </a:lvl3pPr>
            <a:lvl4pPr marL="475723" indent="0">
              <a:buNone/>
              <a:defRPr sz="1798"/>
            </a:lvl4pPr>
            <a:lvl5pPr marL="738957" indent="0">
              <a:buNone/>
              <a:defRPr sz="179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2449076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5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74640" y="1818958"/>
            <a:ext cx="11889564" cy="209208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8543" indent="0">
              <a:buNone/>
              <a:defRPr sz="1998">
                <a:solidFill>
                  <a:schemeClr val="tx1"/>
                </a:solidFill>
              </a:defRPr>
            </a:lvl2pPr>
            <a:lvl3pPr marL="223590" indent="0">
              <a:buNone/>
              <a:defRPr sz="1998">
                <a:solidFill>
                  <a:schemeClr val="tx1"/>
                </a:solidFill>
              </a:defRPr>
            </a:lvl3pPr>
            <a:lvl4pPr marL="475723" indent="0">
              <a:buNone/>
              <a:defRPr sz="1798">
                <a:solidFill>
                  <a:schemeClr val="tx1"/>
                </a:solidFill>
              </a:defRPr>
            </a:lvl4pPr>
            <a:lvl5pPr marL="738957" indent="0">
              <a:buNone/>
              <a:defRPr sz="1798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026228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43" y="1818958"/>
            <a:ext cx="5486399" cy="2648601"/>
          </a:xfrm>
        </p:spPr>
        <p:txBody>
          <a:bodyPr wrap="square">
            <a:spAutoFit/>
          </a:bodyPr>
          <a:lstStyle>
            <a:lvl1pPr marL="0" indent="0">
              <a:spcBef>
                <a:spcPts val="1222"/>
              </a:spcBef>
              <a:buClr>
                <a:schemeClr val="tx1"/>
              </a:buClr>
              <a:buFont typeface="Wingdings" pitchFamily="2" charset="2"/>
              <a:buNone/>
              <a:defRPr sz="4000">
                <a:solidFill>
                  <a:schemeClr val="bg1"/>
                </a:solidFill>
              </a:defRPr>
            </a:lvl1pPr>
            <a:lvl2pPr marL="0" indent="0">
              <a:buNone/>
              <a:defRPr sz="1998"/>
            </a:lvl2pPr>
            <a:lvl3pPr marL="231518" indent="0">
              <a:buNone/>
              <a:tabLst/>
              <a:defRPr sz="1998"/>
            </a:lvl3pPr>
            <a:lvl4pPr marL="459866" indent="0">
              <a:buNone/>
              <a:defRPr/>
            </a:lvl4pPr>
            <a:lvl5pPr marL="68504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675443" y="1818958"/>
            <a:ext cx="5486399" cy="2648601"/>
          </a:xfrm>
        </p:spPr>
        <p:txBody>
          <a:bodyPr wrap="square">
            <a:spAutoFit/>
          </a:bodyPr>
          <a:lstStyle>
            <a:lvl1pPr marL="0" indent="0">
              <a:spcBef>
                <a:spcPts val="1222"/>
              </a:spcBef>
              <a:buClr>
                <a:schemeClr val="tx1"/>
              </a:buClr>
              <a:buFont typeface="Wingdings" pitchFamily="2" charset="2"/>
              <a:buNone/>
              <a:defRPr sz="4000">
                <a:solidFill>
                  <a:schemeClr val="bg1"/>
                </a:solidFill>
              </a:defRPr>
            </a:lvl1pPr>
            <a:lvl2pPr marL="0" indent="0">
              <a:buNone/>
              <a:defRPr sz="1998"/>
            </a:lvl2pPr>
            <a:lvl3pPr marL="231518" indent="0">
              <a:buNone/>
              <a:tabLst/>
              <a:defRPr sz="1998"/>
            </a:lvl3pPr>
            <a:lvl4pPr marL="459866" indent="0">
              <a:buNone/>
              <a:defRPr/>
            </a:lvl4pPr>
            <a:lvl5pPr marL="68504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68022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5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43" y="1818958"/>
            <a:ext cx="5486399" cy="2648601"/>
          </a:xfrm>
        </p:spPr>
        <p:txBody>
          <a:bodyPr wrap="square">
            <a:spAutoFit/>
          </a:bodyPr>
          <a:lstStyle>
            <a:lvl1pPr marL="0" indent="0">
              <a:spcBef>
                <a:spcPts val="1222"/>
              </a:spcBef>
              <a:buClr>
                <a:schemeClr val="tx1"/>
              </a:buClr>
              <a:buFont typeface="Wingdings" pitchFamily="2" charset="2"/>
              <a:buNone/>
              <a:defRPr sz="4000">
                <a:solidFill>
                  <a:schemeClr val="tx1"/>
                </a:solidFill>
              </a:defRPr>
            </a:lvl1pPr>
            <a:lvl2pPr marL="0" indent="0">
              <a:buNone/>
              <a:defRPr sz="1998">
                <a:solidFill>
                  <a:schemeClr val="tx1"/>
                </a:solidFill>
              </a:defRPr>
            </a:lvl2pPr>
            <a:lvl3pPr marL="231518" indent="0">
              <a:buNone/>
              <a:tabLst/>
              <a:defRPr sz="1998">
                <a:solidFill>
                  <a:schemeClr val="tx1"/>
                </a:solidFill>
              </a:defRPr>
            </a:lvl3pPr>
            <a:lvl4pPr marL="459866" indent="0">
              <a:buNone/>
              <a:defRPr>
                <a:solidFill>
                  <a:schemeClr val="tx1"/>
                </a:solidFill>
              </a:defRPr>
            </a:lvl4pPr>
            <a:lvl5pPr marL="685041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675443" y="1818958"/>
            <a:ext cx="5486399" cy="2648601"/>
          </a:xfrm>
        </p:spPr>
        <p:txBody>
          <a:bodyPr wrap="square">
            <a:spAutoFit/>
          </a:bodyPr>
          <a:lstStyle>
            <a:lvl1pPr marL="0" indent="0">
              <a:spcBef>
                <a:spcPts val="1222"/>
              </a:spcBef>
              <a:buClr>
                <a:schemeClr val="tx1"/>
              </a:buClr>
              <a:buFont typeface="Wingdings" pitchFamily="2" charset="2"/>
              <a:buNone/>
              <a:defRPr sz="4000">
                <a:solidFill>
                  <a:schemeClr val="tx1"/>
                </a:solidFill>
              </a:defRPr>
            </a:lvl1pPr>
            <a:lvl2pPr marL="0" indent="0">
              <a:buNone/>
              <a:defRPr sz="1998">
                <a:solidFill>
                  <a:schemeClr val="tx1"/>
                </a:solidFill>
              </a:defRPr>
            </a:lvl2pPr>
            <a:lvl3pPr marL="231518" indent="0">
              <a:buNone/>
              <a:tabLst/>
              <a:defRPr sz="1998">
                <a:solidFill>
                  <a:schemeClr val="tx1"/>
                </a:solidFill>
              </a:defRPr>
            </a:lvl3pPr>
            <a:lvl4pPr marL="459866" indent="0">
              <a:buNone/>
              <a:defRPr>
                <a:solidFill>
                  <a:schemeClr val="tx1"/>
                </a:solidFill>
              </a:defRPr>
            </a:lvl4pPr>
            <a:lvl5pPr marL="685041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0903295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41" y="295277"/>
            <a:ext cx="5486401" cy="1523681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43" y="1818958"/>
            <a:ext cx="5486399" cy="2648601"/>
          </a:xfrm>
        </p:spPr>
        <p:txBody>
          <a:bodyPr wrap="square">
            <a:spAutoFit/>
          </a:bodyPr>
          <a:lstStyle>
            <a:lvl1pPr marL="0" indent="0">
              <a:spcBef>
                <a:spcPts val="1222"/>
              </a:spcBef>
              <a:buClr>
                <a:schemeClr val="tx1"/>
              </a:buClr>
              <a:buFont typeface="Wingdings" pitchFamily="2" charset="2"/>
              <a:buNone/>
              <a:defRPr sz="4000">
                <a:solidFill>
                  <a:schemeClr val="bg1"/>
                </a:solidFill>
              </a:defRPr>
            </a:lvl1pPr>
            <a:lvl2pPr marL="0" indent="0">
              <a:buNone/>
              <a:defRPr sz="1998"/>
            </a:lvl2pPr>
            <a:lvl3pPr marL="231518" indent="0">
              <a:buNone/>
              <a:tabLst/>
              <a:defRPr sz="1998"/>
            </a:lvl3pPr>
            <a:lvl4pPr marL="459866" indent="0">
              <a:buNone/>
              <a:defRPr/>
            </a:lvl4pPr>
            <a:lvl5pPr marL="68504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5106820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3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6220800" cy="6994525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320" tIns="45659" rIns="91320" bIns="45659" numCol="1" rtlCol="0" anchor="ctr" anchorCtr="0" compatLnSpc="1">
            <a:prstTxWarp prst="textNoShape">
              <a:avLst/>
            </a:prstTxWarp>
          </a:bodyPr>
          <a:lstStyle/>
          <a:p>
            <a:pPr algn="ctr" defTabSz="91293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98" spc="-5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74641" y="295277"/>
            <a:ext cx="5486401" cy="1523681"/>
          </a:xfrm>
        </p:spPr>
        <p:txBody>
          <a:bodyPr/>
          <a:lstStyle>
            <a:lvl1pPr>
              <a:defRPr sz="4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43" y="1818958"/>
            <a:ext cx="5486399" cy="2648601"/>
          </a:xfrm>
        </p:spPr>
        <p:txBody>
          <a:bodyPr wrap="square">
            <a:spAutoFit/>
          </a:bodyPr>
          <a:lstStyle>
            <a:lvl1pPr marL="0" indent="0">
              <a:spcBef>
                <a:spcPts val="1222"/>
              </a:spcBef>
              <a:buClr>
                <a:schemeClr val="tx1"/>
              </a:buClr>
              <a:buFont typeface="Wingdings" pitchFamily="2" charset="2"/>
              <a:buNone/>
              <a:defRPr sz="4000">
                <a:solidFill>
                  <a:schemeClr val="tx1"/>
                </a:solidFill>
              </a:defRPr>
            </a:lvl1pPr>
            <a:lvl2pPr marL="0" indent="0">
              <a:buNone/>
              <a:defRPr sz="1998">
                <a:solidFill>
                  <a:schemeClr val="tx1"/>
                </a:solidFill>
              </a:defRPr>
            </a:lvl2pPr>
            <a:lvl3pPr marL="231518" indent="0">
              <a:buNone/>
              <a:tabLst/>
              <a:defRPr sz="1998">
                <a:solidFill>
                  <a:schemeClr val="tx1"/>
                </a:solidFill>
              </a:defRPr>
            </a:lvl3pPr>
            <a:lvl4pPr marL="459866" indent="0">
              <a:buNone/>
              <a:defRPr>
                <a:solidFill>
                  <a:schemeClr val="tx1"/>
                </a:solidFill>
              </a:defRPr>
            </a:lvl4pPr>
            <a:lvl5pPr marL="685041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8138619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% One Column Non-Bulleted Text (3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6220800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320" tIns="45659" rIns="91320" bIns="45659" numCol="1" rtlCol="0" anchor="ctr" anchorCtr="0" compatLnSpc="1">
            <a:prstTxWarp prst="textNoShape">
              <a:avLst/>
            </a:prstTxWarp>
          </a:bodyPr>
          <a:lstStyle/>
          <a:p>
            <a:pPr algn="ctr" defTabSz="91293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98" spc="-5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74641" y="844540"/>
            <a:ext cx="5486401" cy="1523681"/>
          </a:xfrm>
        </p:spPr>
        <p:txBody>
          <a:bodyPr/>
          <a:lstStyle>
            <a:lvl1pPr>
              <a:defRPr sz="4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43" y="2368222"/>
            <a:ext cx="5486399" cy="2648601"/>
          </a:xfrm>
        </p:spPr>
        <p:txBody>
          <a:bodyPr wrap="square">
            <a:spAutoFit/>
          </a:bodyPr>
          <a:lstStyle>
            <a:lvl1pPr marL="0" indent="0">
              <a:spcBef>
                <a:spcPts val="1222"/>
              </a:spcBef>
              <a:buClr>
                <a:schemeClr val="tx1"/>
              </a:buClr>
              <a:buFont typeface="Wingdings" pitchFamily="2" charset="2"/>
              <a:buNone/>
              <a:defRPr sz="4000">
                <a:solidFill>
                  <a:schemeClr val="tx1"/>
                </a:solidFill>
              </a:defRPr>
            </a:lvl1pPr>
            <a:lvl2pPr marL="0" indent="0">
              <a:buNone/>
              <a:defRPr sz="1998">
                <a:solidFill>
                  <a:schemeClr val="tx1"/>
                </a:solidFill>
              </a:defRPr>
            </a:lvl2pPr>
            <a:lvl3pPr marL="231518" indent="0">
              <a:buNone/>
              <a:tabLst/>
              <a:defRPr sz="1998">
                <a:solidFill>
                  <a:schemeClr val="tx1"/>
                </a:solidFill>
              </a:defRPr>
            </a:lvl3pPr>
            <a:lvl4pPr marL="459866" indent="0">
              <a:buNone/>
              <a:defRPr>
                <a:solidFill>
                  <a:schemeClr val="tx1"/>
                </a:solidFill>
              </a:defRPr>
            </a:lvl4pPr>
            <a:lvl5pPr marL="685041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74641" y="326889"/>
            <a:ext cx="5486401" cy="517652"/>
          </a:xfrm>
        </p:spPr>
        <p:txBody>
          <a:bodyPr/>
          <a:lstStyle>
            <a:lvl1pPr>
              <a:defRPr sz="2400">
                <a:solidFill>
                  <a:schemeClr val="accent4"/>
                </a:solidFill>
                <a:latin typeface="+mn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2722034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89040" y="1201810"/>
            <a:ext cx="10058399" cy="3439751"/>
          </a:xfrm>
        </p:spPr>
        <p:txBody>
          <a:bodyPr/>
          <a:lstStyle>
            <a:lvl1pPr marL="180000" indent="-233105">
              <a:defRPr sz="4800" baseline="0"/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61038" y="5126041"/>
            <a:ext cx="5486400" cy="107112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96" baseline="0"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151076609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2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89040" y="1201810"/>
            <a:ext cx="10058399" cy="3439751"/>
          </a:xfrm>
        </p:spPr>
        <p:txBody>
          <a:bodyPr/>
          <a:lstStyle>
            <a:lvl1pPr marL="180000" indent="-233105">
              <a:defRPr sz="48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61038" y="5126041"/>
            <a:ext cx="5486400" cy="107112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96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991836853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3)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3491019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4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3113939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1" y="0"/>
            <a:ext cx="12436475" cy="6994525"/>
          </a:xfrm>
          <a:prstGeom prst="rect">
            <a:avLst/>
          </a:prstGeom>
          <a:solidFill>
            <a:srgbClr val="0070C0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20" tIns="45659" rIns="91320" bIns="45659" numCol="1" rtlCol="0" anchor="ctr" anchorCtr="0" compatLnSpc="1">
            <a:prstTxWarp prst="textNoShape">
              <a:avLst/>
            </a:prstTxWarp>
          </a:bodyPr>
          <a:lstStyle/>
          <a:p>
            <a:pPr algn="ctr" defTabSz="91293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98" kern="0" spc="-5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5849" y="3145046"/>
            <a:ext cx="3284727" cy="704435"/>
          </a:xfrm>
          <a:prstGeom prst="rect">
            <a:avLst/>
          </a:prstGeom>
        </p:spPr>
      </p:pic>
      <p:sp>
        <p:nvSpPr>
          <p:cNvPr id="6" name="Text Box 3"/>
          <p:cNvSpPr txBox="1">
            <a:spLocks noChangeArrowheads="1"/>
          </p:cNvSpPr>
          <p:nvPr userDrawn="1"/>
        </p:nvSpPr>
        <p:spPr bwMode="blackWhite">
          <a:xfrm>
            <a:off x="274640" y="6292889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672" tIns="146138" rIns="182672" bIns="146138" numCol="1" anchor="t" anchorCtr="0" compatLnSpc="1">
            <a:prstTxWarp prst="textNoShape">
              <a:avLst/>
            </a:prstTxWarp>
            <a:spAutoFit/>
          </a:bodyPr>
          <a:lstStyle/>
          <a:p>
            <a:pPr defTabSz="931264" eaLnBrk="0" hangingPunct="0"/>
            <a:r>
              <a:rPr lang="en-US" sz="699">
                <a:solidFill>
                  <a:srgbClr val="FFFFFF"/>
                </a:solidFill>
                <a:cs typeface="Segoe UI" pitchFamily="34" charset="0"/>
              </a:rPr>
              <a:t>© 2015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807857654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(4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40" y="6292889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672" tIns="146138" rIns="182672" bIns="146138" numCol="1" anchor="t" anchorCtr="0" compatLnSpc="1">
            <a:prstTxWarp prst="textNoShape">
              <a:avLst/>
            </a:prstTxWarp>
            <a:spAutoFit/>
          </a:bodyPr>
          <a:lstStyle/>
          <a:p>
            <a:pPr defTabSz="931264" eaLnBrk="0" hangingPunct="0"/>
            <a:r>
              <a:rPr lang="en-US" sz="699">
                <a:solidFill>
                  <a:srgbClr val="505050"/>
                </a:soli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1"/>
            <a:ext cx="3288506" cy="7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3005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63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62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1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6.xml"/><Relationship Id="rId1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66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1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79.xml"/><Relationship Id="rId20" Type="http://schemas.openxmlformats.org/officeDocument/2006/relationships/slideLayout" Target="../slideLayouts/slideLayout83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3.xml"/><Relationship Id="rId19" Type="http://schemas.openxmlformats.org/officeDocument/2006/relationships/slideLayout" Target="../slideLayouts/slideLayout82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7.xml"/><Relationship Id="rId22" Type="http://schemas.openxmlformats.org/officeDocument/2006/relationships/image" Target="../media/image10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18" Type="http://schemas.openxmlformats.org/officeDocument/2006/relationships/slideLayout" Target="../slideLayouts/slideLayout101.xml"/><Relationship Id="rId26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86.xml"/><Relationship Id="rId21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100.xml"/><Relationship Id="rId25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99.xml"/><Relationship Id="rId20" Type="http://schemas.openxmlformats.org/officeDocument/2006/relationships/slideLayout" Target="../slideLayouts/slideLayout103.xml"/><Relationship Id="rId29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24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23" Type="http://schemas.openxmlformats.org/officeDocument/2006/relationships/slideLayout" Target="../slideLayouts/slideLayout106.xml"/><Relationship Id="rId28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102.xml"/><Relationship Id="rId31" Type="http://schemas.openxmlformats.org/officeDocument/2006/relationships/image" Target="../media/image18.png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Relationship Id="rId22" Type="http://schemas.openxmlformats.org/officeDocument/2006/relationships/slideLayout" Target="../slideLayouts/slideLayout105.xml"/><Relationship Id="rId27" Type="http://schemas.openxmlformats.org/officeDocument/2006/relationships/slideLayout" Target="../slideLayouts/slideLayout110.xml"/><Relationship Id="rId30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8" r:id="rId2"/>
    <p:sldLayoutId id="2147484480" r:id="rId3"/>
    <p:sldLayoutId id="2147484481" r:id="rId4"/>
    <p:sldLayoutId id="2147484482" r:id="rId5"/>
    <p:sldLayoutId id="2147484483" r:id="rId6"/>
    <p:sldLayoutId id="2147484484" r:id="rId7"/>
    <p:sldLayoutId id="2147484485" r:id="rId8"/>
    <p:sldLayoutId id="2147484486" r:id="rId9"/>
    <p:sldLayoutId id="2147484487" r:id="rId10"/>
    <p:sldLayoutId id="2147484488" r:id="rId11"/>
    <p:sldLayoutId id="2147484489" r:id="rId12"/>
    <p:sldLayoutId id="2147484490" r:id="rId13"/>
    <p:sldLayoutId id="2147484491" r:id="rId14"/>
    <p:sldLayoutId id="2147484492" r:id="rId15"/>
    <p:sldLayoutId id="2147484493" r:id="rId16"/>
    <p:sldLayoutId id="2147484494" r:id="rId17"/>
    <p:sldLayoutId id="2147484656" r:id="rId18"/>
    <p:sldLayoutId id="2147484657" r:id="rId19"/>
    <p:sldLayoutId id="2147484658" r:id="rId20"/>
    <p:sldLayoutId id="2147484659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6" r:id="rId1"/>
    <p:sldLayoutId id="2147484498" r:id="rId2"/>
    <p:sldLayoutId id="2147484500" r:id="rId3"/>
    <p:sldLayoutId id="2147484501" r:id="rId4"/>
    <p:sldLayoutId id="2147484502" r:id="rId5"/>
    <p:sldLayoutId id="2147484503" r:id="rId6"/>
    <p:sldLayoutId id="2147484504" r:id="rId7"/>
    <p:sldLayoutId id="2147484505" r:id="rId8"/>
    <p:sldLayoutId id="2147484506" r:id="rId9"/>
    <p:sldLayoutId id="2147484507" r:id="rId10"/>
    <p:sldLayoutId id="2147484508" r:id="rId11"/>
    <p:sldLayoutId id="2147484509" r:id="rId12"/>
    <p:sldLayoutId id="2147484510" r:id="rId13"/>
    <p:sldLayoutId id="2147484511" r:id="rId14"/>
    <p:sldLayoutId id="2147484512" r:id="rId15"/>
    <p:sldLayoutId id="2147484513" r:id="rId16"/>
    <p:sldLayoutId id="2147484514" r:id="rId17"/>
    <p:sldLayoutId id="2147484652" r:id="rId18"/>
    <p:sldLayoutId id="2147484653" r:id="rId19"/>
    <p:sldLayoutId id="2147484654" r:id="rId20"/>
    <p:sldLayoutId id="2147484655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07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6" r:id="rId1"/>
    <p:sldLayoutId id="2147484517" r:id="rId2"/>
    <p:sldLayoutId id="2147484518" r:id="rId3"/>
    <p:sldLayoutId id="2147484519" r:id="rId4"/>
    <p:sldLayoutId id="2147484520" r:id="rId5"/>
    <p:sldLayoutId id="2147484521" r:id="rId6"/>
    <p:sldLayoutId id="2147484522" r:id="rId7"/>
    <p:sldLayoutId id="2147484523" r:id="rId8"/>
    <p:sldLayoutId id="2147484524" r:id="rId9"/>
    <p:sldLayoutId id="2147484525" r:id="rId10"/>
    <p:sldLayoutId id="2147484526" r:id="rId11"/>
    <p:sldLayoutId id="2147484527" r:id="rId12"/>
    <p:sldLayoutId id="2147484528" r:id="rId13"/>
    <p:sldLayoutId id="2147484529" r:id="rId14"/>
    <p:sldLayoutId id="2147484530" r:id="rId15"/>
    <p:sldLayoutId id="2147484531" r:id="rId16"/>
    <p:sldLayoutId id="2147484532" r:id="rId17"/>
    <p:sldLayoutId id="2147484648" r:id="rId18"/>
    <p:sldLayoutId id="2147484649" r:id="rId19"/>
    <p:sldLayoutId id="2147484650" r:id="rId20"/>
    <p:sldLayoutId id="2147484651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98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4" r:id="rId1"/>
    <p:sldLayoutId id="2147484535" r:id="rId2"/>
    <p:sldLayoutId id="2147484536" r:id="rId3"/>
    <p:sldLayoutId id="2147484537" r:id="rId4"/>
    <p:sldLayoutId id="2147484538" r:id="rId5"/>
    <p:sldLayoutId id="2147484539" r:id="rId6"/>
    <p:sldLayoutId id="2147484540" r:id="rId7"/>
    <p:sldLayoutId id="2147484541" r:id="rId8"/>
    <p:sldLayoutId id="2147484542" r:id="rId9"/>
    <p:sldLayoutId id="2147484545" r:id="rId10"/>
    <p:sldLayoutId id="2147484570" r:id="rId11"/>
    <p:sldLayoutId id="2147484571" r:id="rId12"/>
    <p:sldLayoutId id="2147484641" r:id="rId13"/>
    <p:sldLayoutId id="2147484642" r:id="rId14"/>
    <p:sldLayoutId id="2147484645" r:id="rId15"/>
    <p:sldLayoutId id="2147484646" r:id="rId16"/>
    <p:sldLayoutId id="2147484660" r:id="rId17"/>
    <p:sldLayoutId id="2147484661" r:id="rId18"/>
    <p:sldLayoutId id="2147484662" r:id="rId19"/>
    <p:sldLayoutId id="2147484664" r:id="rId2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40" y="295277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7" cy="209403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32397" y="1944336"/>
            <a:ext cx="4298019" cy="40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165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50" r:id="rId1"/>
    <p:sldLayoutId id="2147484551" r:id="rId2"/>
    <p:sldLayoutId id="2147484552" r:id="rId3"/>
    <p:sldLayoutId id="2147484553" r:id="rId4"/>
    <p:sldLayoutId id="2147484554" r:id="rId5"/>
    <p:sldLayoutId id="2147484555" r:id="rId6"/>
    <p:sldLayoutId id="2147484556" r:id="rId7"/>
    <p:sldLayoutId id="2147484557" r:id="rId8"/>
    <p:sldLayoutId id="2147484558" r:id="rId9"/>
    <p:sldLayoutId id="2147484559" r:id="rId10"/>
    <p:sldLayoutId id="2147484560" r:id="rId11"/>
    <p:sldLayoutId id="2147484561" r:id="rId12"/>
    <p:sldLayoutId id="2147484562" r:id="rId13"/>
    <p:sldLayoutId id="2147484563" r:id="rId14"/>
    <p:sldLayoutId id="2147484564" r:id="rId15"/>
    <p:sldLayoutId id="2147484565" r:id="rId16"/>
    <p:sldLayoutId id="2147484566" r:id="rId17"/>
    <p:sldLayoutId id="2147484567" r:id="rId18"/>
    <p:sldLayoutId id="2147484568" r:id="rId19"/>
    <p:sldLayoutId id="2147484569" r:id="rId20"/>
    <p:sldLayoutId id="2147484575" r:id="rId21"/>
    <p:sldLayoutId id="2147484576" r:id="rId22"/>
    <p:sldLayoutId id="2147484577" r:id="rId23"/>
    <p:sldLayoutId id="2147484578" r:id="rId24"/>
    <p:sldLayoutId id="2147484579" r:id="rId25"/>
    <p:sldLayoutId id="2147484580" r:id="rId26"/>
    <p:sldLayoutId id="2147484581" r:id="rId27"/>
    <p:sldLayoutId id="2147484582" r:id="rId28"/>
    <p:sldLayoutId id="2147484583" r:id="rId29"/>
  </p:sldLayoutIdLst>
  <p:transition>
    <p:fade/>
  </p:transition>
  <p:txStyles>
    <p:titleStyle>
      <a:lvl1pPr algn="l" defTabSz="931710" rtl="0" eaLnBrk="1" latinLnBrk="0" hangingPunct="1">
        <a:lnSpc>
          <a:spcPct val="90000"/>
        </a:lnSpc>
        <a:spcBef>
          <a:spcPct val="0"/>
        </a:spcBef>
        <a:buNone/>
        <a:defRPr lang="en-US" sz="4200" b="0" kern="1200" cap="none" spc="-102" baseline="0" dirty="0" smtClean="0">
          <a:ln w="3175">
            <a:noFill/>
          </a:ln>
          <a:solidFill>
            <a:schemeClr val="accent4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171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Tx/>
        <a:buNone/>
        <a:tabLst/>
        <a:defRPr sz="3996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83554" marR="0" indent="-241033" algn="l" defTabSz="93171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Arial" charset="0"/>
        <a:buChar char="•"/>
        <a:tabLst/>
        <a:defRPr sz="2000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99216" marR="0" indent="-228347" algn="l" defTabSz="93171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Arial" charset="0"/>
        <a:buChar char="•"/>
        <a:tabLst/>
        <a:defRPr sz="2000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27562" marR="0" indent="-228347" algn="l" defTabSz="93171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Arial" charset="0"/>
        <a:buChar char="•"/>
        <a:tabLst/>
        <a:defRPr sz="1800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55909" marR="0" indent="-228347" algn="l" defTabSz="93171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Arial" charset="0"/>
        <a:buChar char="•"/>
        <a:tabLst/>
        <a:defRPr sz="1800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62202" indent="-232928" algn="l" defTabSz="931710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6pPr>
      <a:lvl7pPr marL="3028058" indent="-232928" algn="l" defTabSz="931710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7pPr>
      <a:lvl8pPr marL="3493914" indent="-232928" algn="l" defTabSz="931710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8pPr>
      <a:lvl9pPr marL="3959770" indent="-232928" algn="l" defTabSz="931710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1710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65855" algn="l" defTabSz="931710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31710" algn="l" defTabSz="931710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97566" algn="l" defTabSz="931710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63421" algn="l" defTabSz="931710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329277" algn="l" defTabSz="931710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95130" algn="l" defTabSz="931710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260986" algn="l" defTabSz="931710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726842" algn="l" defTabSz="931710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4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30">
          <p15:clr>
            <a:srgbClr val="5ACBF0"/>
          </p15:clr>
        </p15:guide>
        <p15:guide id="11" pos="4204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2">
          <p15:clr>
            <a:srgbClr val="5ACBF0"/>
          </p15:clr>
        </p15:guide>
        <p15:guide id="18" orient="horz" pos="1338">
          <p15:clr>
            <a:srgbClr val="5ACBF0"/>
          </p15:clr>
        </p15:guide>
        <p15:guide id="19" orient="horz" pos="1913">
          <p15:clr>
            <a:srgbClr val="5ACBF0"/>
          </p15:clr>
        </p15:guide>
        <p15:guide id="20" orient="horz" pos="2488">
          <p15:clr>
            <a:srgbClr val="5ACBF0"/>
          </p15:clr>
        </p15:guide>
        <p15:guide id="21" orient="horz" pos="3063">
          <p15:clr>
            <a:srgbClr val="5ACBF0"/>
          </p15:clr>
        </p15:guide>
        <p15:guide id="22" orient="horz" pos="3639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099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s://github.com/aspnet/Docs/tree/master/aspnet/client-side/angular/sample/AngularSampl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bhishek.msft@outlook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0.xml"/><Relationship Id="rId5" Type="http://schemas.openxmlformats.org/officeDocument/2006/relationships/image" Target="../media/image22.emf"/><Relationship Id="rId4" Type="http://schemas.openxmlformats.org/officeDocument/2006/relationships/image" Target="../media/image2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13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237" y="1363662"/>
            <a:ext cx="8191500" cy="3134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03712" y="5707062"/>
            <a:ext cx="363855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ASP.NET CORE Overview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864769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-27428" y="2225842"/>
            <a:ext cx="12463021" cy="913176"/>
          </a:xfrm>
          <a:prstGeom prst="rect">
            <a:avLst/>
          </a:prstGeom>
        </p:spPr>
        <p:txBody>
          <a:bodyPr vert="horz" lIns="93260" tIns="46630" rIns="93260" bIns="4663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400" dirty="0">
                <a:solidFill>
                  <a:srgbClr val="00B050"/>
                </a:solidFill>
              </a:rPr>
              <a:t>MVC and Web API</a:t>
            </a:r>
          </a:p>
        </p:txBody>
      </p:sp>
    </p:spTree>
    <p:extLst>
      <p:ext uri="{BB962C8B-B14F-4D97-AF65-F5344CB8AC3E}">
        <p14:creationId xmlns:p14="http://schemas.microsoft.com/office/powerpoint/2010/main" val="349645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56171" y="233152"/>
            <a:ext cx="11936380" cy="762786"/>
          </a:xfrm>
        </p:spPr>
        <p:txBody>
          <a:bodyPr>
            <a:noAutofit/>
          </a:bodyPr>
          <a:lstStyle/>
          <a:p>
            <a:r>
              <a:rPr lang="en-US" sz="4896" b="1" dirty="0"/>
              <a:t>ASP .NET Architecture</a:t>
            </a:r>
          </a:p>
        </p:txBody>
      </p:sp>
      <p:sp>
        <p:nvSpPr>
          <p:cNvPr id="13" name="Rectangle 12"/>
          <p:cNvSpPr/>
          <p:nvPr/>
        </p:nvSpPr>
        <p:spPr bwMode="gray">
          <a:xfrm>
            <a:off x="256171" y="4988800"/>
            <a:ext cx="11936379" cy="1495751"/>
          </a:xfrm>
          <a:prstGeom prst="rect">
            <a:avLst/>
          </a:prstGeom>
          <a:solidFill>
            <a:srgbClr val="1D438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22" tIns="46622" rIns="46622" bIns="466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0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5506" b="1" kern="0" spc="-5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" pitchFamily="34" charset="0"/>
              </a:rPr>
              <a:t>ASP.NET</a:t>
            </a:r>
            <a:endParaRPr lang="en-US" sz="5506" kern="0" spc="-5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 panose="020B0502040204020203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256171" y="3404620"/>
            <a:ext cx="3902567" cy="1474513"/>
          </a:xfrm>
          <a:prstGeom prst="rect">
            <a:avLst/>
          </a:prstGeom>
          <a:solidFill>
            <a:srgbClr val="80B94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22" tIns="46622" rIns="46622" bIns="466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0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56" b="1" kern="0" spc="-5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" pitchFamily="34" charset="0"/>
              </a:rPr>
              <a:t>Web Forms</a:t>
            </a:r>
            <a:endParaRPr lang="en-US" sz="2856" kern="0" spc="-5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 panose="020B0502040204020203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gray">
          <a:xfrm>
            <a:off x="256171" y="1736388"/>
            <a:ext cx="7368494" cy="1558567"/>
          </a:xfrm>
          <a:prstGeom prst="rect">
            <a:avLst/>
          </a:prstGeom>
          <a:solidFill>
            <a:srgbClr val="46B4B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22" tIns="46622" rIns="46622" bIns="466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0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5506" b="1" kern="0" spc="-5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" pitchFamily="34" charset="0"/>
              </a:rPr>
              <a:t>Sites</a:t>
            </a:r>
            <a:endParaRPr lang="en-US" sz="5506" kern="0" spc="-5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 panose="020B0502040204020203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gray">
          <a:xfrm>
            <a:off x="4301219" y="3404620"/>
            <a:ext cx="5041218" cy="1474513"/>
          </a:xfrm>
          <a:prstGeom prst="rect">
            <a:avLst/>
          </a:prstGeom>
          <a:solidFill>
            <a:srgbClr val="80B94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22" tIns="46622" rIns="46622" bIns="466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0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56" b="1" u="sng" kern="0" spc="-5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" pitchFamily="34" charset="0"/>
              </a:rPr>
              <a:t>MVC</a:t>
            </a:r>
            <a:r>
              <a:rPr lang="en-US" sz="2856" b="1" kern="0" spc="-5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" pitchFamily="34" charset="0"/>
              </a:rPr>
              <a:t> + Web Pages + </a:t>
            </a:r>
            <a:r>
              <a:rPr lang="en-US" sz="2856" b="1" u="sng" kern="0" spc="-5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" pitchFamily="34" charset="0"/>
              </a:rPr>
              <a:t>Web API</a:t>
            </a:r>
            <a:endParaRPr lang="en-US" sz="2856" u="sng" kern="0" spc="-5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 panose="020B0502040204020203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/>
          <p:cNvSpPr/>
          <p:nvPr/>
        </p:nvSpPr>
        <p:spPr bwMode="gray">
          <a:xfrm>
            <a:off x="9494837" y="3404620"/>
            <a:ext cx="2697712" cy="1474513"/>
          </a:xfrm>
          <a:prstGeom prst="rect">
            <a:avLst/>
          </a:prstGeom>
          <a:solidFill>
            <a:srgbClr val="80B94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22" tIns="46622" rIns="46622" bIns="466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0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56" b="1" kern="0" spc="-5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" pitchFamily="34" charset="0"/>
              </a:rPr>
              <a:t>SignalR</a:t>
            </a:r>
            <a:endParaRPr lang="en-US" sz="2856" kern="0" spc="-5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 panose="020B0502040204020203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/>
          <p:cNvSpPr/>
          <p:nvPr/>
        </p:nvSpPr>
        <p:spPr bwMode="gray">
          <a:xfrm>
            <a:off x="7732427" y="1736389"/>
            <a:ext cx="4460123" cy="1558567"/>
          </a:xfrm>
          <a:prstGeom prst="rect">
            <a:avLst/>
          </a:prstGeom>
          <a:solidFill>
            <a:srgbClr val="46B4B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22" tIns="46622" rIns="46622" bIns="466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0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5506" b="1" kern="0" spc="-5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" pitchFamily="34" charset="0"/>
              </a:rPr>
              <a:t>Services</a:t>
            </a:r>
            <a:endParaRPr lang="en-US" sz="5506" kern="0" spc="-5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 panose="020B0502040204020203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18032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56171" y="233152"/>
            <a:ext cx="11919423" cy="762786"/>
          </a:xfrm>
        </p:spPr>
        <p:txBody>
          <a:bodyPr>
            <a:noAutofit/>
          </a:bodyPr>
          <a:lstStyle/>
          <a:p>
            <a:r>
              <a:rPr lang="en-US" sz="4896" b="1" dirty="0"/>
              <a:t>Model-View-Controller</a:t>
            </a:r>
          </a:p>
        </p:txBody>
      </p:sp>
      <p:sp>
        <p:nvSpPr>
          <p:cNvPr id="6" name="Rectangle 5"/>
          <p:cNvSpPr/>
          <p:nvPr/>
        </p:nvSpPr>
        <p:spPr bwMode="gray">
          <a:xfrm>
            <a:off x="2021522" y="4394660"/>
            <a:ext cx="2797810" cy="1495751"/>
          </a:xfrm>
          <a:prstGeom prst="rect">
            <a:avLst/>
          </a:prstGeom>
          <a:solidFill>
            <a:srgbClr val="1D438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22" tIns="46622" rIns="46622" bIns="466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0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5506" b="1" kern="0" spc="-5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" pitchFamily="34" charset="0"/>
              </a:rPr>
              <a:t>View</a:t>
            </a:r>
            <a:endParaRPr lang="en-US" sz="5506" kern="0" spc="-5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 panose="020B0502040204020203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7617150" y="4394660"/>
            <a:ext cx="2797810" cy="1495751"/>
          </a:xfrm>
          <a:prstGeom prst="rect">
            <a:avLst/>
          </a:prstGeom>
          <a:solidFill>
            <a:srgbClr val="80B94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22" tIns="46622" rIns="46622" bIns="466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0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5507" b="1" kern="0" spc="-5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" pitchFamily="34" charset="0"/>
              </a:rPr>
              <a:t>Model</a:t>
            </a:r>
            <a:endParaRPr lang="en-US" sz="5507" kern="0" spc="-5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 panose="020B0502040204020203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gray">
          <a:xfrm>
            <a:off x="3420427" y="1970103"/>
            <a:ext cx="5595620" cy="1558567"/>
          </a:xfrm>
          <a:prstGeom prst="rect">
            <a:avLst/>
          </a:prstGeom>
          <a:solidFill>
            <a:srgbClr val="46B4B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22" tIns="46622" rIns="46622" bIns="466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0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5506" b="1" kern="0" spc="-5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" pitchFamily="34" charset="0"/>
              </a:rPr>
              <a:t>Controller</a:t>
            </a:r>
            <a:endParaRPr lang="en-US" sz="5506" kern="0" spc="-5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 panose="020B0502040204020203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ight Arrow 2"/>
          <p:cNvSpPr/>
          <p:nvPr/>
        </p:nvSpPr>
        <p:spPr>
          <a:xfrm rot="5400000">
            <a:off x="5716939" y="1153459"/>
            <a:ext cx="997886" cy="494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12" name="Right Arrow 11"/>
          <p:cNvSpPr/>
          <p:nvPr/>
        </p:nvSpPr>
        <p:spPr>
          <a:xfrm rot="7669378">
            <a:off x="5142234" y="3778193"/>
            <a:ext cx="997886" cy="494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13" name="Right Arrow 12"/>
          <p:cNvSpPr/>
          <p:nvPr/>
        </p:nvSpPr>
        <p:spPr>
          <a:xfrm rot="2206537">
            <a:off x="6511684" y="3778194"/>
            <a:ext cx="997886" cy="494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14" name="Right Arrow 13"/>
          <p:cNvSpPr/>
          <p:nvPr/>
        </p:nvSpPr>
        <p:spPr>
          <a:xfrm>
            <a:off x="5716939" y="5143408"/>
            <a:ext cx="997886" cy="494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4" name="TextBox 3"/>
          <p:cNvSpPr txBox="1"/>
          <p:nvPr/>
        </p:nvSpPr>
        <p:spPr>
          <a:xfrm>
            <a:off x="6463021" y="983469"/>
            <a:ext cx="1507129" cy="54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56" dirty="0"/>
              <a:t>Request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67869" y="3783020"/>
            <a:ext cx="1391967" cy="54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56" dirty="0"/>
              <a:t>Update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11829" y="3783020"/>
            <a:ext cx="1391967" cy="54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56" dirty="0"/>
              <a:t>Update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45425" y="5623594"/>
            <a:ext cx="2586763" cy="54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56" dirty="0"/>
              <a:t>Get Data From</a:t>
            </a:r>
          </a:p>
        </p:txBody>
      </p:sp>
    </p:spTree>
    <p:extLst>
      <p:ext uri="{BB962C8B-B14F-4D97-AF65-F5344CB8AC3E}">
        <p14:creationId xmlns:p14="http://schemas.microsoft.com/office/powerpoint/2010/main" val="50285560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56171" y="233152"/>
            <a:ext cx="11919423" cy="762786"/>
          </a:xfrm>
        </p:spPr>
        <p:txBody>
          <a:bodyPr>
            <a:noAutofit/>
          </a:bodyPr>
          <a:lstStyle/>
          <a:p>
            <a:r>
              <a:rPr lang="en-US" sz="4896" b="1" dirty="0"/>
              <a:t>ASP.NET MVC Web Project Template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71" y="1090874"/>
            <a:ext cx="6984810" cy="5447441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730084" y="3613837"/>
            <a:ext cx="1010320" cy="971462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34339540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70" y="1388482"/>
            <a:ext cx="11866896" cy="4330312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56171" y="233152"/>
            <a:ext cx="11919423" cy="762786"/>
          </a:xfrm>
        </p:spPr>
        <p:txBody>
          <a:bodyPr>
            <a:noAutofit/>
          </a:bodyPr>
          <a:lstStyle/>
          <a:p>
            <a:r>
              <a:rPr lang="en-US" sz="4896" b="1" dirty="0"/>
              <a:t>Project Files and Configuration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0593848" y="1695841"/>
            <a:ext cx="504793" cy="39811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310019088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56171" y="233152"/>
            <a:ext cx="11919423" cy="762786"/>
          </a:xfrm>
        </p:spPr>
        <p:txBody>
          <a:bodyPr>
            <a:noAutofit/>
          </a:bodyPr>
          <a:lstStyle/>
          <a:p>
            <a:r>
              <a:rPr lang="en-US" sz="4896" b="1" dirty="0"/>
              <a:t>Tag Helpers: Evolution of HTML Forms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89" y="1841926"/>
            <a:ext cx="6994525" cy="18554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237" y="3488968"/>
            <a:ext cx="5692766" cy="19429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962084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56171" y="233152"/>
            <a:ext cx="11919423" cy="762786"/>
          </a:xfrm>
        </p:spPr>
        <p:txBody>
          <a:bodyPr>
            <a:noAutofit/>
          </a:bodyPr>
          <a:lstStyle/>
          <a:p>
            <a:r>
              <a:rPr lang="en-US" sz="4896" b="1" dirty="0"/>
              <a:t>Tag Helpers in Views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70" y="995937"/>
            <a:ext cx="10228929" cy="5746007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584970" y="2253791"/>
            <a:ext cx="7383110" cy="75774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9" name="Rounded Rectangle 8"/>
          <p:cNvSpPr/>
          <p:nvPr/>
        </p:nvSpPr>
        <p:spPr>
          <a:xfrm>
            <a:off x="3012413" y="3383210"/>
            <a:ext cx="6295073" cy="58035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10" name="Rounded Rectangle 9"/>
          <p:cNvSpPr/>
          <p:nvPr/>
        </p:nvSpPr>
        <p:spPr>
          <a:xfrm>
            <a:off x="3381568" y="4145995"/>
            <a:ext cx="6295073" cy="92503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280535917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71" y="1090874"/>
            <a:ext cx="7024930" cy="547873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56171" y="233152"/>
            <a:ext cx="11919423" cy="762786"/>
          </a:xfrm>
        </p:spPr>
        <p:txBody>
          <a:bodyPr>
            <a:noAutofit/>
          </a:bodyPr>
          <a:lstStyle/>
          <a:p>
            <a:r>
              <a:rPr lang="en-US" sz="4896" b="1" dirty="0"/>
              <a:t>ASP.NET Web API Project Template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72343" y="3613837"/>
            <a:ext cx="1010320" cy="971462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279992399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56171" y="233152"/>
            <a:ext cx="11919423" cy="762786"/>
          </a:xfrm>
        </p:spPr>
        <p:txBody>
          <a:bodyPr>
            <a:noAutofit/>
          </a:bodyPr>
          <a:lstStyle/>
          <a:p>
            <a:r>
              <a:rPr lang="en-US" sz="4896" b="1" dirty="0"/>
              <a:t>Consuming Web APIs</a:t>
            </a:r>
          </a:p>
        </p:txBody>
      </p:sp>
      <p:sp>
        <p:nvSpPr>
          <p:cNvPr id="4" name="Rectangle 3"/>
          <p:cNvSpPr/>
          <p:nvPr/>
        </p:nvSpPr>
        <p:spPr bwMode="gray">
          <a:xfrm>
            <a:off x="1059857" y="2838271"/>
            <a:ext cx="2797810" cy="2022045"/>
          </a:xfrm>
          <a:prstGeom prst="rect">
            <a:avLst/>
          </a:prstGeom>
          <a:solidFill>
            <a:srgbClr val="1D438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22" tIns="46622" rIns="46622" bIns="466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0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5506" b="1" kern="0" spc="-5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" pitchFamily="34" charset="0"/>
              </a:rPr>
              <a:t>MVC App</a:t>
            </a:r>
            <a:endParaRPr lang="en-US" sz="5506" kern="0" spc="-5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 panose="020B0502040204020203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gray">
          <a:xfrm>
            <a:off x="8574097" y="2964330"/>
            <a:ext cx="2797810" cy="1769924"/>
          </a:xfrm>
          <a:prstGeom prst="rect">
            <a:avLst/>
          </a:prstGeom>
          <a:solidFill>
            <a:srgbClr val="80B94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22" tIns="46622" rIns="46622" bIns="466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0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5507" b="1" kern="0" spc="-5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" pitchFamily="34" charset="0"/>
              </a:rPr>
              <a:t>HTML5 App</a:t>
            </a:r>
            <a:endParaRPr lang="en-US" sz="5507" kern="0" spc="-5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 panose="020B0502040204020203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gray">
          <a:xfrm>
            <a:off x="5066647" y="1220289"/>
            <a:ext cx="2301222" cy="1558567"/>
          </a:xfrm>
          <a:prstGeom prst="rect">
            <a:avLst/>
          </a:prstGeom>
          <a:solidFill>
            <a:srgbClr val="46B4B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22" tIns="46622" rIns="46622" bIns="466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0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5506" b="1" kern="0" spc="-5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" pitchFamily="34" charset="0"/>
              </a:rPr>
              <a:t>Web API</a:t>
            </a:r>
            <a:endParaRPr lang="en-US" sz="5506" kern="0" spc="-5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 panose="020B0502040204020203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ight Arrow 7"/>
          <p:cNvSpPr/>
          <p:nvPr/>
        </p:nvSpPr>
        <p:spPr>
          <a:xfrm rot="5400000">
            <a:off x="5716939" y="3682473"/>
            <a:ext cx="997886" cy="494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9" name="Right Arrow 8"/>
          <p:cNvSpPr/>
          <p:nvPr/>
        </p:nvSpPr>
        <p:spPr>
          <a:xfrm rot="7669378">
            <a:off x="4161986" y="3136802"/>
            <a:ext cx="997886" cy="494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10" name="Right Arrow 9"/>
          <p:cNvSpPr/>
          <p:nvPr/>
        </p:nvSpPr>
        <p:spPr>
          <a:xfrm rot="2206537">
            <a:off x="7115843" y="3183530"/>
            <a:ext cx="997886" cy="494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16" name="Rectangle 15"/>
          <p:cNvSpPr/>
          <p:nvPr/>
        </p:nvSpPr>
        <p:spPr bwMode="gray">
          <a:xfrm>
            <a:off x="4816977" y="4659372"/>
            <a:ext cx="2797810" cy="2022045"/>
          </a:xfrm>
          <a:prstGeom prst="rect">
            <a:avLst/>
          </a:prstGeom>
          <a:solidFill>
            <a:srgbClr val="E9862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22" tIns="46622" rIns="46622" bIns="466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0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5506" b="1" kern="0" spc="-5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" pitchFamily="34" charset="0"/>
              </a:rPr>
              <a:t>Mobile App</a:t>
            </a:r>
            <a:endParaRPr lang="en-US" sz="5506" kern="0" spc="-5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 panose="020B0502040204020203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93042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56171" y="233152"/>
            <a:ext cx="11919423" cy="762786"/>
          </a:xfrm>
        </p:spPr>
        <p:txBody>
          <a:bodyPr>
            <a:noAutofit/>
          </a:bodyPr>
          <a:lstStyle/>
          <a:p>
            <a:r>
              <a:rPr lang="en-US" sz="4896" b="1" dirty="0"/>
              <a:t>Controller -&gt; View -&gt; Web API</a:t>
            </a:r>
          </a:p>
        </p:txBody>
      </p:sp>
      <p:sp>
        <p:nvSpPr>
          <p:cNvPr id="17" name="Text Placeholder 4"/>
          <p:cNvSpPr txBox="1">
            <a:spLocks/>
          </p:cNvSpPr>
          <p:nvPr/>
        </p:nvSpPr>
        <p:spPr>
          <a:xfrm>
            <a:off x="389400" y="6391451"/>
            <a:ext cx="11919423" cy="525735"/>
          </a:xfrm>
          <a:prstGeom prst="rect">
            <a:avLst/>
          </a:prstGeom>
        </p:spPr>
        <p:txBody>
          <a:bodyPr vert="horz" lIns="93260" tIns="46630" rIns="93260" bIns="46630" rtlCol="0">
            <a:normAutofit fontScale="85000" lnSpcReduction="10000"/>
          </a:bodyPr>
          <a:lstStyle>
            <a:lvl1pPr marL="3175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SzPct val="80000"/>
              <a:buFont typeface="Arial" pitchFamily="34" charset="0"/>
              <a:buNone/>
              <a:defRPr sz="4000" kern="1200" spc="-100" baseline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Segoe UI Light" pitchFamily="34" charset="0"/>
                <a:ea typeface="+mn-ea"/>
                <a:cs typeface="+mn-cs"/>
              </a:defRPr>
            </a:lvl1pPr>
            <a:lvl2pPr marL="3175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80000"/>
              <a:buFont typeface="Arial" pitchFamily="34" charset="0"/>
              <a:buNone/>
              <a:defRPr sz="2000" kern="1200" spc="-50" baseline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1258888" indent="-403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Tx/>
              <a:buBlip>
                <a:blip r:embed="rId3"/>
              </a:buBlip>
              <a:defRPr sz="2800" kern="1200"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604963" indent="-3460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Tx/>
              <a:buBlip>
                <a:blip r:embed="rId3"/>
              </a:buBlip>
              <a:defRPr sz="2400" kern="1200"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94151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Tx/>
              <a:buBlip>
                <a:blip r:embed="rId3"/>
              </a:buBlip>
              <a:defRPr sz="2400" kern="1200"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24"/>
              </a:spcBef>
              <a:spcAft>
                <a:spcPts val="0"/>
              </a:spcAft>
            </a:pPr>
            <a:r>
              <a:rPr lang="en-US" sz="2856" i="1" dirty="0">
                <a:solidFill>
                  <a:schemeClr val="bg1"/>
                </a:solidFill>
                <a:hlinkClick r:id="rId4"/>
              </a:rPr>
              <a:t>https://github.com/aspnet/Docs/tree/master/aspnet/client-side/angular/sample/AngularSample</a:t>
            </a:r>
            <a:r>
              <a:rPr lang="en-US" sz="2856" i="1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170" y="995938"/>
            <a:ext cx="5479045" cy="51584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2640" y="1279612"/>
            <a:ext cx="7140244" cy="4828165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1985372" y="2722231"/>
            <a:ext cx="2867267" cy="109145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13" name="Rounded Rectangle 12"/>
          <p:cNvSpPr/>
          <p:nvPr/>
        </p:nvSpPr>
        <p:spPr>
          <a:xfrm>
            <a:off x="6295955" y="2947692"/>
            <a:ext cx="3680452" cy="24980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400102806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Who is this person?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85116" y="2959032"/>
            <a:ext cx="4481737" cy="1632755"/>
            <a:chOff x="-1023210" y="2520806"/>
            <a:chExt cx="4482373" cy="163298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190500" y="3332162"/>
              <a:ext cx="3217862" cy="0"/>
            </a:xfrm>
            <a:prstGeom prst="line">
              <a:avLst/>
            </a:prstGeom>
            <a:ln>
              <a:solidFill>
                <a:srgbClr val="16ACEE"/>
              </a:solidFill>
              <a:headEnd type="none"/>
              <a:tailEnd type="non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-1023210" y="2520806"/>
              <a:ext cx="4431572" cy="6541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9048" tIns="19048" rIns="19048" bIns="19048" numCol="1" spcCol="14288" rtlCol="0" anchor="ctr">
              <a:spAutoFit/>
            </a:bodyPr>
            <a:lstStyle/>
            <a:p>
              <a:pPr algn="r"/>
              <a:r>
                <a:rPr lang="en-US" sz="2000" b="1" dirty="0">
                  <a:solidFill>
                    <a:srgbClr val="404040"/>
                  </a:solidFill>
                  <a:cs typeface="Arial"/>
                </a:rPr>
                <a:t>Abhishek Gupta</a:t>
              </a:r>
              <a:endParaRPr lang="en-US" sz="2000" dirty="0">
                <a:solidFill>
                  <a:srgbClr val="404040"/>
                </a:solidFill>
                <a:cs typeface="Arial"/>
              </a:endParaRPr>
            </a:p>
            <a:p>
              <a:pPr algn="r"/>
              <a:r>
                <a:rPr lang="en-US" sz="2000" dirty="0">
                  <a:solidFill>
                    <a:srgbClr val="404040"/>
                  </a:solidFill>
                  <a:latin typeface="Segoe UI Light"/>
                  <a:cs typeface="Arial"/>
                </a:rPr>
                <a:t>Azure Architect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90501" y="3370262"/>
              <a:ext cx="3268662" cy="783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dirty="0">
                  <a:solidFill>
                    <a:srgbClr val="404040"/>
                  </a:solidFill>
                  <a:latin typeface="Segoe UI Light"/>
                  <a:cs typeface="Arial"/>
                  <a:hlinkClick r:id="rId3"/>
                </a:rPr>
                <a:t>abhishek.msft@outlook.com</a:t>
              </a:r>
              <a:endParaRPr lang="en-US" dirty="0">
                <a:solidFill>
                  <a:srgbClr val="404040"/>
                </a:solidFill>
                <a:latin typeface="Segoe UI Light"/>
                <a:cs typeface="Arial"/>
              </a:endParaRPr>
            </a:p>
            <a:p>
              <a:pPr algn="r">
                <a:lnSpc>
                  <a:spcPct val="130000"/>
                </a:lnSpc>
              </a:pPr>
              <a:r>
                <a:rPr lang="en-US" dirty="0">
                  <a:solidFill>
                    <a:srgbClr val="404040"/>
                  </a:solidFill>
                  <a:latin typeface="Segoe UI Light"/>
                  <a:cs typeface="Arial"/>
                </a:rPr>
                <a:t>@AbhiForTweeting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627751" y="1568469"/>
            <a:ext cx="3318982" cy="5086927"/>
            <a:chOff x="4519512" y="1537855"/>
            <a:chExt cx="3254199" cy="4987636"/>
          </a:xfrm>
        </p:grpSpPr>
        <p:grpSp>
          <p:nvGrpSpPr>
            <p:cNvPr id="5" name="Group 4"/>
            <p:cNvGrpSpPr/>
            <p:nvPr/>
          </p:nvGrpSpPr>
          <p:grpSpPr>
            <a:xfrm>
              <a:off x="4519512" y="1731084"/>
              <a:ext cx="3190810" cy="4611295"/>
              <a:chOff x="3625672" y="1592263"/>
              <a:chExt cx="5386937" cy="7785098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625672" y="1592263"/>
                <a:ext cx="1943099" cy="7772399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658346" y="1604963"/>
                <a:ext cx="2354263" cy="7772398"/>
              </a:xfrm>
              <a:prstGeom prst="rect">
                <a:avLst/>
              </a:prstGeom>
            </p:spPr>
          </p:pic>
        </p:grpSp>
        <p:sp>
          <p:nvSpPr>
            <p:cNvPr id="3" name="Rectangle 2"/>
            <p:cNvSpPr/>
            <p:nvPr/>
          </p:nvSpPr>
          <p:spPr bwMode="auto">
            <a:xfrm>
              <a:off x="5986475" y="1537855"/>
              <a:ext cx="1787236" cy="4987636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3260" tIns="93260" rIns="34977" bIns="34977" rtlCol="0" anchor="b" anchorCtr="0"/>
            <a:lstStyle/>
            <a:p>
              <a:pPr algn="ctr" defTabSz="950961"/>
              <a:endParaRPr lang="en-IN" sz="81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625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56171" y="233152"/>
            <a:ext cx="11919423" cy="762786"/>
          </a:xfrm>
        </p:spPr>
        <p:txBody>
          <a:bodyPr>
            <a:noAutofit/>
          </a:bodyPr>
          <a:lstStyle/>
          <a:p>
            <a:r>
              <a:rPr lang="en-US" sz="4896" b="1" dirty="0"/>
              <a:t>Angular App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756" y="596250"/>
            <a:ext cx="6589354" cy="5808141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7314535" y="3500320"/>
            <a:ext cx="4010816" cy="94619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71" y="1494945"/>
            <a:ext cx="6479650" cy="44104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Rounded Rectangle 7"/>
          <p:cNvSpPr/>
          <p:nvPr/>
        </p:nvSpPr>
        <p:spPr>
          <a:xfrm>
            <a:off x="1490586" y="3500319"/>
            <a:ext cx="5091189" cy="197212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312539182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56171" y="233152"/>
            <a:ext cx="11919423" cy="762786"/>
          </a:xfrm>
        </p:spPr>
        <p:txBody>
          <a:bodyPr>
            <a:noAutofit/>
          </a:bodyPr>
          <a:lstStyle/>
          <a:p>
            <a:r>
              <a:rPr lang="en-US" sz="4896" b="1" dirty="0"/>
              <a:t>Web API Controller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03" y="1495546"/>
            <a:ext cx="8335142" cy="52264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524" y="1080018"/>
            <a:ext cx="6227070" cy="31183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Rounded Rectangle 17"/>
          <p:cNvSpPr/>
          <p:nvPr/>
        </p:nvSpPr>
        <p:spPr>
          <a:xfrm>
            <a:off x="2185216" y="3547221"/>
            <a:ext cx="2195571" cy="349728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84775881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/>
          <a:lstStyle/>
          <a:p>
            <a:r>
              <a:rPr lang="en-US" b="0" dirty="0">
                <a:solidFill>
                  <a:schemeClr val="bg1"/>
                </a:solidFill>
                <a:latin typeface="+mj-lt"/>
              </a:rPr>
              <a:t>References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47688" y="1212850"/>
            <a:ext cx="11339512" cy="6931128"/>
          </a:xfrm>
        </p:spPr>
        <p:txBody>
          <a:bodyPr/>
          <a:lstStyle/>
          <a:p>
            <a:pPr marL="0" indent="0"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http://bit.do/arch-aspnetcore2ebook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https://docs.microsoft.com/en-us/dotnet/standard/modern-web-apps-azure-architecture/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https://docs.microsoft.com/en-us/aspnet/core/tutorials/first-web-api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https://docs.microsoft.com</a:t>
            </a:r>
          </a:p>
          <a:p>
            <a:pPr marL="0" indent="0"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9565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media.licdn.com/mpr/mpr/AAEAAQAAAAAAAAGSAAAAJDI3ZDJiYTgzLWNjYzUtNGQwOS05OGQ5LWFlNDlhN2Y1NzQwOQ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1563" y="-153052"/>
            <a:ext cx="12473570" cy="7148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91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837700"/>
          </a:xfrm>
        </p:spPr>
        <p:txBody>
          <a:bodyPr/>
          <a:lstStyle/>
          <a:p>
            <a:r>
              <a:rPr lang="en-US" dirty="0"/>
              <a:t>Let’s connect</a:t>
            </a:r>
          </a:p>
          <a:p>
            <a:endParaRPr lang="en-US" dirty="0"/>
          </a:p>
          <a:p>
            <a:r>
              <a:rPr lang="en-US" sz="2800" dirty="0"/>
              <a:t>Abhishek.msft@outlook.com</a:t>
            </a:r>
          </a:p>
          <a:p>
            <a:r>
              <a:rPr lang="en-US" sz="2800" dirty="0"/>
              <a:t>@AbhiForTweeting</a:t>
            </a:r>
          </a:p>
          <a:p>
            <a:r>
              <a:rPr lang="en-US" sz="2800" dirty="0"/>
              <a:t>http://CloudAndMobileBlog.com</a:t>
            </a:r>
          </a:p>
        </p:txBody>
      </p:sp>
    </p:spTree>
    <p:extLst>
      <p:ext uri="{BB962C8B-B14F-4D97-AF65-F5344CB8AC3E}">
        <p14:creationId xmlns:p14="http://schemas.microsoft.com/office/powerpoint/2010/main" val="64301066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-27428" y="2225842"/>
            <a:ext cx="12463021" cy="913176"/>
          </a:xfrm>
          <a:prstGeom prst="rect">
            <a:avLst/>
          </a:prstGeom>
        </p:spPr>
        <p:txBody>
          <a:bodyPr vert="horz" lIns="93260" tIns="46630" rIns="93260" bIns="4663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400" dirty="0">
                <a:solidFill>
                  <a:srgbClr val="00B050"/>
                </a:solidFill>
              </a:rPr>
              <a:t>A Quick Overview of ASP.NET Core</a:t>
            </a:r>
          </a:p>
        </p:txBody>
      </p:sp>
    </p:spTree>
    <p:extLst>
      <p:ext uri="{BB962C8B-B14F-4D97-AF65-F5344CB8AC3E}">
        <p14:creationId xmlns:p14="http://schemas.microsoft.com/office/powerpoint/2010/main" val="76665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58352" y="1303037"/>
            <a:ext cx="8605343" cy="5049937"/>
            <a:chOff x="2017310" y="1277604"/>
            <a:chExt cx="8437377" cy="4951368"/>
          </a:xfrm>
        </p:grpSpPr>
        <p:sp>
          <p:nvSpPr>
            <p:cNvPr id="20" name="Rounded Rectangle 19"/>
            <p:cNvSpPr/>
            <p:nvPr/>
          </p:nvSpPr>
          <p:spPr bwMode="auto">
            <a:xfrm>
              <a:off x="6320102" y="5042545"/>
              <a:ext cx="1983189" cy="118642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ASP.NET</a:t>
              </a:r>
            </a:p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Web API</a:t>
              </a:r>
            </a:p>
          </p:txBody>
        </p:sp>
        <p:sp>
          <p:nvSpPr>
            <p:cNvPr id="4" name="Rounded Rectangle 3"/>
            <p:cNvSpPr/>
            <p:nvPr/>
          </p:nvSpPr>
          <p:spPr bwMode="auto">
            <a:xfrm>
              <a:off x="2017310" y="1277604"/>
              <a:ext cx="1983189" cy="206175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Active Server Pages</a:t>
              </a:r>
            </a:p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(Classic ASP)</a:t>
              </a: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4168706" y="1277605"/>
              <a:ext cx="1983189" cy="351557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ASP.NET</a:t>
              </a:r>
            </a:p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(Web Forms)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6320102" y="1277604"/>
              <a:ext cx="1983189" cy="206175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ASP.NET</a:t>
              </a:r>
            </a:p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MVC</a:t>
              </a:r>
            </a:p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1/2/3/4/5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6320102" y="3606752"/>
              <a:ext cx="1983189" cy="118642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ASP.NET</a:t>
              </a:r>
            </a:p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Web Pages</a:t>
              </a:r>
            </a:p>
          </p:txBody>
        </p:sp>
        <p:sp>
          <p:nvSpPr>
            <p:cNvPr id="18" name="Rounded Rectangle 17"/>
            <p:cNvSpPr/>
            <p:nvPr/>
          </p:nvSpPr>
          <p:spPr bwMode="auto">
            <a:xfrm>
              <a:off x="8471498" y="1277604"/>
              <a:ext cx="1983189" cy="495136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ASP.NET</a:t>
              </a:r>
            </a:p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MVC 6</a:t>
              </a:r>
            </a:p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 </a:t>
              </a:r>
            </a:p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Unified MVC, Web API and Web Pages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058352" y="1303037"/>
            <a:ext cx="8605343" cy="5049937"/>
            <a:chOff x="2017310" y="1277604"/>
            <a:chExt cx="8437377" cy="4951368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6320102" y="5042545"/>
              <a:ext cx="1983189" cy="118642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ASP.NET</a:t>
              </a:r>
            </a:p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Web API</a:t>
              </a:r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2017310" y="1277604"/>
              <a:ext cx="1983189" cy="206175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Active Server Pages</a:t>
              </a:r>
            </a:p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(Classic ASP)</a:t>
              </a:r>
            </a:p>
          </p:txBody>
        </p:sp>
        <p:sp>
          <p:nvSpPr>
            <p:cNvPr id="16" name="Rounded Rectangle 15"/>
            <p:cNvSpPr/>
            <p:nvPr/>
          </p:nvSpPr>
          <p:spPr bwMode="auto">
            <a:xfrm>
              <a:off x="4168706" y="1277605"/>
              <a:ext cx="1983189" cy="351557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ASP.NET</a:t>
              </a:r>
            </a:p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(Web Forms)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6320102" y="1277604"/>
              <a:ext cx="1983189" cy="206175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ASP.NET</a:t>
              </a:r>
            </a:p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MVC</a:t>
              </a:r>
            </a:p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1/2/3/4/5</a:t>
              </a:r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6320102" y="3606752"/>
              <a:ext cx="1983189" cy="118642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ASP.NET</a:t>
              </a:r>
            </a:p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Web Pages</a:t>
              </a:r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8471498" y="1277604"/>
              <a:ext cx="1983189" cy="495136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ASP.NET</a:t>
              </a:r>
            </a:p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strike="sngStrike" dirty="0">
                  <a:solidFill>
                    <a:srgbClr val="FF0000"/>
                  </a:solidFill>
                  <a:ea typeface="Segoe UI" pitchFamily="34" charset="0"/>
                  <a:cs typeface="Segoe UI" pitchFamily="34" charset="0"/>
                </a:rPr>
                <a:t>MVC 6</a:t>
              </a:r>
            </a:p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Core MVC</a:t>
              </a:r>
            </a:p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Unified MVC, Web API and Web Pages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29757" y="295730"/>
            <a:ext cx="8776962" cy="917444"/>
          </a:xfrm>
        </p:spPr>
        <p:txBody>
          <a:bodyPr>
            <a:normAutofit/>
          </a:bodyPr>
          <a:lstStyle/>
          <a:p>
            <a:r>
              <a:rPr lang="en-US" dirty="0"/>
              <a:t>Evolution of ASP and ASP .NET</a:t>
            </a:r>
          </a:p>
        </p:txBody>
      </p:sp>
    </p:spTree>
    <p:extLst>
      <p:ext uri="{BB962C8B-B14F-4D97-AF65-F5344CB8AC3E}">
        <p14:creationId xmlns:p14="http://schemas.microsoft.com/office/powerpoint/2010/main" val="162714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317134" y="1380457"/>
            <a:ext cx="10047432" cy="4402457"/>
            <a:chOff x="1290561" y="1353513"/>
            <a:chExt cx="9851318" cy="4316526"/>
          </a:xfrm>
        </p:grpSpPr>
        <p:grpSp>
          <p:nvGrpSpPr>
            <p:cNvPr id="2" name="Group 1"/>
            <p:cNvGrpSpPr/>
            <p:nvPr/>
          </p:nvGrpSpPr>
          <p:grpSpPr>
            <a:xfrm>
              <a:off x="1290561" y="1353513"/>
              <a:ext cx="9452315" cy="4316526"/>
              <a:chOff x="1900981" y="1380156"/>
              <a:chExt cx="9641853" cy="4403081"/>
            </a:xfrm>
          </p:grpSpPr>
          <p:sp>
            <p:nvSpPr>
              <p:cNvPr id="4" name="Rounded Rectangle 3"/>
              <p:cNvSpPr/>
              <p:nvPr/>
            </p:nvSpPr>
            <p:spPr bwMode="auto">
              <a:xfrm rot="19996717">
                <a:off x="1900981" y="1485603"/>
                <a:ext cx="1737342" cy="1779103"/>
              </a:xfrm>
              <a:prstGeom prst="roundRect">
                <a:avLst/>
              </a:prstGeom>
              <a:solidFill>
                <a:srgbClr val="80B94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399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C# 6.0</a:t>
                </a:r>
              </a:p>
            </p:txBody>
          </p:sp>
          <p:sp>
            <p:nvSpPr>
              <p:cNvPr id="12" name="Rounded Rectangle 11"/>
              <p:cNvSpPr/>
              <p:nvPr/>
            </p:nvSpPr>
            <p:spPr bwMode="auto">
              <a:xfrm>
                <a:off x="4115613" y="4387424"/>
                <a:ext cx="2331838" cy="1395813"/>
              </a:xfrm>
              <a:prstGeom prst="roundRect">
                <a:avLst/>
              </a:prstGeom>
              <a:solidFill>
                <a:srgbClr val="80B94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.NET Framework 4.6</a:t>
                </a:r>
              </a:p>
            </p:txBody>
          </p:sp>
          <p:sp>
            <p:nvSpPr>
              <p:cNvPr id="15" name="Rounded Rectangle 14"/>
              <p:cNvSpPr/>
              <p:nvPr/>
            </p:nvSpPr>
            <p:spPr bwMode="auto">
              <a:xfrm>
                <a:off x="4115612" y="2484438"/>
                <a:ext cx="4828636" cy="1779103"/>
              </a:xfrm>
              <a:prstGeom prst="roundRect">
                <a:avLst/>
              </a:prstGeom>
              <a:solidFill>
                <a:srgbClr val="80B94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ASP.NET 5</a:t>
                </a:r>
              </a:p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(runs on .NET Core 5 or .NET Framework 4.5.2+)</a:t>
                </a:r>
              </a:p>
            </p:txBody>
          </p:sp>
          <p:sp>
            <p:nvSpPr>
              <p:cNvPr id="17" name="Rounded Rectangle 16"/>
              <p:cNvSpPr/>
              <p:nvPr/>
            </p:nvSpPr>
            <p:spPr bwMode="auto">
              <a:xfrm rot="1600541">
                <a:off x="9248151" y="1380156"/>
                <a:ext cx="2294683" cy="2067800"/>
              </a:xfrm>
              <a:prstGeom prst="roundRect">
                <a:avLst/>
              </a:prstGeom>
              <a:solidFill>
                <a:srgbClr val="80B94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199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ASP.NET </a:t>
                </a:r>
              </a:p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199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MVC 6</a:t>
                </a:r>
              </a:p>
            </p:txBody>
          </p:sp>
          <p:sp>
            <p:nvSpPr>
              <p:cNvPr id="18" name="Rounded Rectangle 17"/>
              <p:cNvSpPr/>
              <p:nvPr/>
            </p:nvSpPr>
            <p:spPr bwMode="auto">
              <a:xfrm>
                <a:off x="6564043" y="4387424"/>
                <a:ext cx="2380206" cy="1395813"/>
              </a:xfrm>
              <a:prstGeom prst="roundRect">
                <a:avLst/>
              </a:prstGeom>
              <a:solidFill>
                <a:srgbClr val="80B94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.NET Core 5</a:t>
                </a:r>
              </a:p>
            </p:txBody>
          </p:sp>
        </p:grpSp>
        <p:sp>
          <p:nvSpPr>
            <p:cNvPr id="10" name="Rounded Rectangle 9"/>
            <p:cNvSpPr/>
            <p:nvPr/>
          </p:nvSpPr>
          <p:spPr bwMode="auto">
            <a:xfrm rot="20681468">
              <a:off x="9169766" y="4018108"/>
              <a:ext cx="1972113" cy="1125930"/>
            </a:xfrm>
            <a:prstGeom prst="roundRect">
              <a:avLst/>
            </a:prstGeom>
            <a:solidFill>
              <a:srgbClr val="80B94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199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SignalR</a:t>
              </a:r>
              <a:r>
                <a:rPr lang="en-US" sz="31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3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317134" y="1381805"/>
            <a:ext cx="9956999" cy="4401110"/>
            <a:chOff x="1290561" y="1354834"/>
            <a:chExt cx="9762650" cy="4315205"/>
          </a:xfrm>
        </p:grpSpPr>
        <p:grpSp>
          <p:nvGrpSpPr>
            <p:cNvPr id="13" name="Group 12"/>
            <p:cNvGrpSpPr/>
            <p:nvPr/>
          </p:nvGrpSpPr>
          <p:grpSpPr>
            <a:xfrm>
              <a:off x="1290561" y="1354834"/>
              <a:ext cx="9452002" cy="4315205"/>
              <a:chOff x="1900981" y="1381504"/>
              <a:chExt cx="9641534" cy="4401733"/>
            </a:xfrm>
          </p:grpSpPr>
          <p:sp>
            <p:nvSpPr>
              <p:cNvPr id="16" name="Rounded Rectangle 15"/>
              <p:cNvSpPr/>
              <p:nvPr/>
            </p:nvSpPr>
            <p:spPr bwMode="auto">
              <a:xfrm rot="19996717">
                <a:off x="1900981" y="1485603"/>
                <a:ext cx="1737342" cy="1779103"/>
              </a:xfrm>
              <a:prstGeom prst="roundRect">
                <a:avLst/>
              </a:prstGeom>
              <a:solidFill>
                <a:srgbClr val="80B94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399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C# 6.0</a:t>
                </a:r>
              </a:p>
            </p:txBody>
          </p:sp>
          <p:sp>
            <p:nvSpPr>
              <p:cNvPr id="19" name="Rounded Rectangle 18"/>
              <p:cNvSpPr/>
              <p:nvPr/>
            </p:nvSpPr>
            <p:spPr bwMode="auto">
              <a:xfrm>
                <a:off x="4115613" y="4387424"/>
                <a:ext cx="2331838" cy="1395813"/>
              </a:xfrm>
              <a:prstGeom prst="roundRect">
                <a:avLst/>
              </a:prstGeom>
              <a:solidFill>
                <a:srgbClr val="80B94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.NET Framework 4.6</a:t>
                </a:r>
              </a:p>
            </p:txBody>
          </p:sp>
          <p:sp>
            <p:nvSpPr>
              <p:cNvPr id="20" name="Rounded Rectangle 19"/>
              <p:cNvSpPr/>
              <p:nvPr/>
            </p:nvSpPr>
            <p:spPr bwMode="auto">
              <a:xfrm>
                <a:off x="4115612" y="2484438"/>
                <a:ext cx="4828636" cy="1779103"/>
              </a:xfrm>
              <a:prstGeom prst="roundRect">
                <a:avLst/>
              </a:prstGeom>
              <a:solidFill>
                <a:srgbClr val="80B94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ASP.NET</a:t>
                </a:r>
                <a:r>
                  <a:rPr lang="en-US" sz="2400" strike="sngStrike" dirty="0">
                    <a:solidFill>
                      <a:srgbClr val="FF0000"/>
                    </a:solidFill>
                    <a:ea typeface="Segoe UI" pitchFamily="34" charset="0"/>
                    <a:cs typeface="Segoe UI" pitchFamily="34" charset="0"/>
                  </a:rPr>
                  <a:t> 5 </a:t>
                </a:r>
                <a:r>
                  <a: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Core 1.0</a:t>
                </a:r>
              </a:p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(runs on .NET Core</a:t>
                </a:r>
                <a:r>
                  <a:rPr lang="en-US" sz="2400" strike="sngStrike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</a:t>
                </a:r>
                <a:r>
                  <a:rPr lang="en-US" sz="2400" strike="sngStrike" dirty="0">
                    <a:solidFill>
                      <a:srgbClr val="FF0000"/>
                    </a:solidFill>
                    <a:ea typeface="Segoe UI" pitchFamily="34" charset="0"/>
                    <a:cs typeface="Segoe UI" pitchFamily="34" charset="0"/>
                  </a:rPr>
                  <a:t>5</a:t>
                </a:r>
                <a:r>
                  <a:rPr lang="en-US" sz="2400" strike="sngStrike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</a:t>
                </a:r>
                <a:r>
                  <a: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1.0</a:t>
                </a:r>
              </a:p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or .NET Framework 4.5.2+)</a:t>
                </a:r>
              </a:p>
            </p:txBody>
          </p:sp>
          <p:sp>
            <p:nvSpPr>
              <p:cNvPr id="21" name="Rounded Rectangle 20"/>
              <p:cNvSpPr/>
              <p:nvPr/>
            </p:nvSpPr>
            <p:spPr bwMode="auto">
              <a:xfrm rot="1600541">
                <a:off x="9253833" y="1381504"/>
                <a:ext cx="2288682" cy="2067800"/>
              </a:xfrm>
              <a:prstGeom prst="roundRect">
                <a:avLst/>
              </a:prstGeom>
              <a:solidFill>
                <a:srgbClr val="80B94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199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ASP.NET </a:t>
                </a:r>
              </a:p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199" strike="sngStrike" dirty="0">
                    <a:solidFill>
                      <a:srgbClr val="FF0000"/>
                    </a:solidFill>
                    <a:ea typeface="Segoe UI" pitchFamily="34" charset="0"/>
                    <a:cs typeface="Segoe UI" pitchFamily="34" charset="0"/>
                  </a:rPr>
                  <a:t>MVC 6</a:t>
                </a:r>
              </a:p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199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Core MVC</a:t>
                </a:r>
              </a:p>
            </p:txBody>
          </p:sp>
          <p:sp>
            <p:nvSpPr>
              <p:cNvPr id="22" name="Rounded Rectangle 21"/>
              <p:cNvSpPr/>
              <p:nvPr/>
            </p:nvSpPr>
            <p:spPr bwMode="auto">
              <a:xfrm>
                <a:off x="6564043" y="4387424"/>
                <a:ext cx="2380206" cy="1395813"/>
              </a:xfrm>
              <a:prstGeom prst="roundRect">
                <a:avLst/>
              </a:prstGeom>
              <a:solidFill>
                <a:srgbClr val="80B94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strike="sngStrike" dirty="0">
                    <a:solidFill>
                      <a:srgbClr val="FF0000"/>
                    </a:solidFill>
                    <a:ea typeface="Segoe UI" pitchFamily="34" charset="0"/>
                    <a:cs typeface="Segoe UI" pitchFamily="34" charset="0"/>
                  </a:rPr>
                  <a:t>.NET Core 5</a:t>
                </a:r>
              </a:p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.NET Core 1.0</a:t>
                </a:r>
              </a:p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4" name="Rounded Rectangle 13"/>
            <p:cNvSpPr/>
            <p:nvPr/>
          </p:nvSpPr>
          <p:spPr bwMode="auto">
            <a:xfrm rot="20681468">
              <a:off x="9081098" y="4018108"/>
              <a:ext cx="1972113" cy="1125930"/>
            </a:xfrm>
            <a:prstGeom prst="roundRect">
              <a:avLst/>
            </a:prstGeom>
            <a:solidFill>
              <a:srgbClr val="80B94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199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SignalR</a:t>
              </a:r>
              <a:r>
                <a:rPr lang="en-US" sz="31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3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919" y="295730"/>
            <a:ext cx="7862639" cy="917444"/>
          </a:xfrm>
        </p:spPr>
        <p:txBody>
          <a:bodyPr>
            <a:normAutofit/>
          </a:bodyPr>
          <a:lstStyle/>
          <a:p>
            <a:r>
              <a:rPr lang="en-US" dirty="0"/>
              <a:t>Names &amp; Version Numbers</a:t>
            </a:r>
          </a:p>
        </p:txBody>
      </p:sp>
    </p:spTree>
    <p:extLst>
      <p:ext uri="{BB962C8B-B14F-4D97-AF65-F5344CB8AC3E}">
        <p14:creationId xmlns:p14="http://schemas.microsoft.com/office/powerpoint/2010/main" val="98949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64"/>
          <a:stretch/>
        </p:blipFill>
        <p:spPr>
          <a:xfrm>
            <a:off x="641248" y="1213171"/>
            <a:ext cx="10938755" cy="520972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248" y="295727"/>
            <a:ext cx="10938755" cy="917444"/>
          </a:xfrm>
        </p:spPr>
        <p:txBody>
          <a:bodyPr>
            <a:normAutofit/>
          </a:bodyPr>
          <a:lstStyle/>
          <a:p>
            <a:r>
              <a:rPr lang="en-US" dirty="0"/>
              <a:t>ASP.NET Core High-Level Overview</a:t>
            </a:r>
          </a:p>
        </p:txBody>
      </p:sp>
    </p:spTree>
    <p:extLst>
      <p:ext uri="{BB962C8B-B14F-4D97-AF65-F5344CB8AC3E}">
        <p14:creationId xmlns:p14="http://schemas.microsoft.com/office/powerpoint/2010/main" val="1077299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46892" y="295727"/>
            <a:ext cx="5942692" cy="917444"/>
          </a:xfrm>
        </p:spPr>
        <p:txBody>
          <a:bodyPr>
            <a:normAutofit/>
          </a:bodyPr>
          <a:lstStyle/>
          <a:p>
            <a:r>
              <a:rPr lang="en-US" dirty="0"/>
              <a:t>Compilation Process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690" y="1409910"/>
            <a:ext cx="8442405" cy="47983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1620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26945" y="295730"/>
            <a:ext cx="9782586" cy="917444"/>
          </a:xfrm>
        </p:spPr>
        <p:txBody>
          <a:bodyPr>
            <a:normAutofit/>
          </a:bodyPr>
          <a:lstStyle/>
          <a:p>
            <a:r>
              <a:rPr lang="en-US" dirty="0"/>
              <a:t>What About .NET Framework 4.6?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17249" y="1213174"/>
            <a:ext cx="11201979" cy="5487123"/>
            <a:chOff x="616453" y="1212849"/>
            <a:chExt cx="11203568" cy="548790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/>
            <a:srcRect t="12876"/>
            <a:stretch/>
          </p:blipFill>
          <p:spPr>
            <a:xfrm>
              <a:off x="616453" y="1212849"/>
              <a:ext cx="11203568" cy="548790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1009376" y="3889582"/>
              <a:ext cx="676369" cy="7049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9176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98359" y="295730"/>
            <a:ext cx="8639759" cy="917444"/>
          </a:xfrm>
        </p:spPr>
        <p:txBody>
          <a:bodyPr>
            <a:normAutofit/>
          </a:bodyPr>
          <a:lstStyle/>
          <a:p>
            <a:r>
              <a:rPr lang="en-US" dirty="0"/>
              <a:t>How about Entity Framework?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746" y="1213174"/>
            <a:ext cx="9356984" cy="5260734"/>
          </a:xfrm>
          <a:prstGeom prst="rect">
            <a:avLst/>
          </a:prstGeom>
        </p:spPr>
      </p:pic>
      <p:sp>
        <p:nvSpPr>
          <p:cNvPr id="2" name="Can 1"/>
          <p:cNvSpPr/>
          <p:nvPr/>
        </p:nvSpPr>
        <p:spPr bwMode="auto">
          <a:xfrm>
            <a:off x="9018425" y="5161897"/>
            <a:ext cx="914270" cy="1215980"/>
          </a:xfrm>
          <a:prstGeom prst="can">
            <a:avLst/>
          </a:prstGeom>
          <a:solidFill>
            <a:srgbClr val="B6DF8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DB</a:t>
            </a:r>
          </a:p>
        </p:txBody>
      </p:sp>
      <p:sp>
        <p:nvSpPr>
          <p:cNvPr id="5" name="Cloud 4"/>
          <p:cNvSpPr/>
          <p:nvPr/>
        </p:nvSpPr>
        <p:spPr bwMode="auto">
          <a:xfrm>
            <a:off x="8641297" y="3787317"/>
            <a:ext cx="1668526" cy="914270"/>
          </a:xfrm>
          <a:prstGeom prst="cloud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ORM</a:t>
            </a:r>
          </a:p>
        </p:txBody>
      </p:sp>
      <p:sp>
        <p:nvSpPr>
          <p:cNvPr id="6" name="Flowchart: Multidocument 5"/>
          <p:cNvSpPr/>
          <p:nvPr/>
        </p:nvSpPr>
        <p:spPr bwMode="auto">
          <a:xfrm>
            <a:off x="8595315" y="2130619"/>
            <a:ext cx="1760493" cy="1196389"/>
          </a:xfrm>
          <a:prstGeom prst="flowChartMultidocumen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chemeClr val="accent6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Entities in Code</a:t>
            </a:r>
          </a:p>
        </p:txBody>
      </p:sp>
      <p:sp>
        <p:nvSpPr>
          <p:cNvPr id="7" name="Down Arrow 6"/>
          <p:cNvSpPr/>
          <p:nvPr/>
        </p:nvSpPr>
        <p:spPr bwMode="auto">
          <a:xfrm>
            <a:off x="9455521" y="3327008"/>
            <a:ext cx="240269" cy="460310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Down Arrow 8"/>
          <p:cNvSpPr/>
          <p:nvPr/>
        </p:nvSpPr>
        <p:spPr bwMode="auto">
          <a:xfrm flipV="1">
            <a:off x="9024607" y="3327008"/>
            <a:ext cx="240269" cy="460310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 flipV="1">
            <a:off x="9578661" y="4701588"/>
            <a:ext cx="240269" cy="460310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9147747" y="4701588"/>
            <a:ext cx="240269" cy="460310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536648"/>
      </p:ext>
    </p:extLst>
  </p:cSld>
  <p:clrMapOvr>
    <a:masterClrMapping/>
  </p:clrMapOvr>
</p:sld>
</file>

<file path=ppt/theme/theme1.xml><?xml version="1.0" encoding="utf-8"?>
<a:theme xmlns:a="http://schemas.openxmlformats.org/drawingml/2006/main" name="5-50111_Build 2017_LIGHT GRAY TEMPLATE">
  <a:themeElements>
    <a:clrScheme name="Build 2017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505050"/>
      </a:accent3>
      <a:accent4>
        <a:srgbClr val="002050"/>
      </a:accent4>
      <a:accent5>
        <a:srgbClr val="FFB900"/>
      </a:accent5>
      <a:accent6>
        <a:srgbClr val="D2D2D2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Template.potx" id="{5417D3E2-C3A5-48BF-8802-FB8B38AE9E9C}" vid="{3B9D3600-BA2F-499E-9B74-B0493B08579C}"/>
    </a:ext>
  </a:extLst>
</a:theme>
</file>

<file path=ppt/theme/theme2.xml><?xml version="1.0" encoding="utf-8"?>
<a:theme xmlns:a="http://schemas.openxmlformats.org/drawingml/2006/main" name="5-50111_Build 2017_DARK GRAY TEMPLATE">
  <a:themeElements>
    <a:clrScheme name="Build 2017 Colors (Dark Gray)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EAEAEA"/>
      </a:accent3>
      <a:accent4>
        <a:srgbClr val="002050"/>
      </a:accent4>
      <a:accent5>
        <a:srgbClr val="FFB900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Template.potx" id="{5417D3E2-C3A5-48BF-8802-FB8B38AE9E9C}" vid="{D138E69B-724A-4446-A2DA-FF3B08B1663E}"/>
    </a:ext>
  </a:extLst>
</a:theme>
</file>

<file path=ppt/theme/theme3.xml><?xml version="1.0" encoding="utf-8"?>
<a:theme xmlns:a="http://schemas.openxmlformats.org/drawingml/2006/main" name="1_5-50111_Build 2017_LIGHT GRAY TEMPLATE">
  <a:themeElements>
    <a:clrScheme name="Build 2017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505050"/>
      </a:accent3>
      <a:accent4>
        <a:srgbClr val="002050"/>
      </a:accent4>
      <a:accent5>
        <a:srgbClr val="FFB900"/>
      </a:accent5>
      <a:accent6>
        <a:srgbClr val="D2D2D2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Template.potx" id="{5417D3E2-C3A5-48BF-8802-FB8B38AE9E9C}" vid="{3B9D3600-BA2F-499E-9B74-B0493B08579C}"/>
    </a:ext>
  </a:extLst>
</a:theme>
</file>

<file path=ppt/theme/theme4.xml><?xml version="1.0" encoding="utf-8"?>
<a:theme xmlns:a="http://schemas.openxmlformats.org/drawingml/2006/main" name="Gartner Template Master">
  <a:themeElements>
    <a:clrScheme name="BT - Blue on white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002050"/>
      </a:accent2>
      <a:accent3>
        <a:srgbClr val="D83B01"/>
      </a:accent3>
      <a:accent4>
        <a:srgbClr val="5C2D91"/>
      </a:accent4>
      <a:accent5>
        <a:srgbClr val="008272"/>
      </a:accent5>
      <a:accent6>
        <a:srgbClr val="B4009E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4.potx" id="{280B0584-D3E0-4FDF-AF7B-DC9201B1C6A4}" vid="{BD0412F3-0F64-434F-968B-D425D17D0172}"/>
    </a:ext>
  </a:extLst>
</a:theme>
</file>

<file path=ppt/theme/theme5.xml><?xml version="1.0" encoding="utf-8"?>
<a:theme xmlns:a="http://schemas.openxmlformats.org/drawingml/2006/main" name="3_Template (March 2016)">
  <a:themeElements>
    <a:clrScheme name="MC2">
      <a:dk1>
        <a:srgbClr val="262D32"/>
      </a:dk1>
      <a:lt1>
        <a:srgbClr val="FFFFFF"/>
      </a:lt1>
      <a:dk2>
        <a:srgbClr val="0178D7"/>
      </a:dk2>
      <a:lt2>
        <a:srgbClr val="F7F8F7"/>
      </a:lt2>
      <a:accent1>
        <a:srgbClr val="67297B"/>
      </a:accent1>
      <a:accent2>
        <a:srgbClr val="0078D7"/>
      </a:accent2>
      <a:accent3>
        <a:srgbClr val="FBD116"/>
      </a:accent3>
      <a:accent4>
        <a:srgbClr val="00B0F0"/>
      </a:accent4>
      <a:accent5>
        <a:srgbClr val="F3472F"/>
      </a:accent5>
      <a:accent6>
        <a:srgbClr val="EC008C"/>
      </a:accent6>
      <a:hlink>
        <a:srgbClr val="0178D7"/>
      </a:hlink>
      <a:folHlink>
        <a:srgbClr val="5C2D91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chEd_2014_Template" id="{67FAA352-B2C8-44C1-9D64-1BBF1A5C5A77}" vid="{6DB45715-9256-4D34-9929-871A11C9B374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6" ma:contentTypeDescription="" ma:contentTypeScope="" ma:versionID="d383a91d1b86d4650368c84defa1a2c1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2cfdfd5a193d92c0d7e2d70576dfb5fb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  <xsd:element ref="ns3:NumberofDownloads" minOccurs="0"/>
                <xsd:element ref="ns1:_ip_UnifiedCompliancePolicyProperties" minOccurs="0"/>
                <xsd:element ref="ns1:_ip_UnifiedCompliancePolicyUIAction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  <xsd:element name="_ip_UnifiedCompliancePolicyProperties" ma:index="4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4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43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44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NumberofDownloads" ma:index="40" nillable="true" ma:displayName="NumberofDownloads" ma:internalName="NumberofDownload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_ip_UnifiedCompliancePolicyUIAction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Washington State Convention and Trade Center</TermName>
          <TermId xmlns="http://schemas.microsoft.com/office/infopath/2007/PartnerControls">2ebf141d-f871-4cc9-bf08-f87f112ab464</TermId>
        </TermInfo>
      </Terms>
    </d12e2661e9634d9aa98bbb375f31aced>
    <Event_x0020_Start_x0020_Date xmlns="01c77077-aee4-4b5f-bd4e-9cd40a6fff29">2017-05-10T07:00:00+00:00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Seattle</TermName>
          <TermId xmlns="http://schemas.microsoft.com/office/infopath/2007/PartnerControls">54f46ed2-c77e-4a59-b182-a4171fdb0d11</TermId>
        </TermInfo>
      </Terms>
    </iaa5f83406f94009a0f6a3e890699ff7>
    <External_x0020_Speaker xmlns="01c77077-aee4-4b5f-bd4e-9cd40a6fff29">Keith Ballinger; Thomas Dohmke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2017-05-11T07:00:00+00:00</Presentation_x0020_Date>
    <fc15c16204564de583b4c942b10d19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developers</TermName>
          <TermId xmlns="http://schemas.microsoft.com/office/infopath/2007/PartnerControls">8e4a08dc-5d95-4156-ab65-f22579a1592a</TermId>
        </TermInfo>
      </Terms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Build</TermName>
          <TermId xmlns="http://schemas.microsoft.com/office/infopath/2007/PartnerControls">58542b36-5bf5-46a6-a53f-a41fb7a73785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_ip_UnifiedCompliancePolicyProperties xmlns="http://schemas.microsoft.com/sharepoint/v3" xsi:nil="true"/>
    <Session_x0020_Code xmlns="01c77077-aee4-4b5f-bd4e-9cd40a6fff29">B8072</Session_x0020_Code>
    <Event_x0020_End_x0020_Date xmlns="01c77077-aee4-4b5f-bd4e-9cd40a6fff29">2017-05-12T07:00:00+00:00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NumberofDownloads xmlns="230e9df3-be65-4c73-a93b-d1236ebd677e" xsi:nil="true"/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Build 2017</TermName>
          <TermId xmlns="http://schemas.microsoft.com/office/infopath/2007/PartnerControls">0407fc0d-d203-4d0a-848e-0398e286e7e2</TermId>
        </TermInfo>
      </Terms>
    </TaxKeywordTaxHTField>
    <TaxCatchAll xmlns="230e9df3-be65-4c73-a93b-d1236ebd677e">
      <Value>47</Value>
      <Value>53</Value>
      <Value>52</Value>
      <Value>316</Value>
      <Value>315</Value>
    </TaxCatchAl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408956B-D258-40C7-8C24-091EC53E30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230e9df3-be65-4c73-a93b-d1236ebd677e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8ff673fc-3231-4e3a-893b-6d7f7cd32766"/>
    <ds:schemaRef ds:uri="http://schemas.microsoft.com/office/2006/documentManagement/types"/>
    <ds:schemaRef ds:uri="01c77077-aee4-4b5f-bd4e-9cd40a6fff29"/>
    <ds:schemaRef ds:uri="http://schemas.microsoft.com/sharepoint/v3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Microsoft_Build2017_Template</Template>
  <TotalTime>952</TotalTime>
  <Words>508</Words>
  <Application>Microsoft Macintosh PowerPoint</Application>
  <PresentationFormat>Custom</PresentationFormat>
  <Paragraphs>142</Paragraphs>
  <Slides>24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Arial</vt:lpstr>
      <vt:lpstr>Calibri</vt:lpstr>
      <vt:lpstr>Consolas</vt:lpstr>
      <vt:lpstr>Segoe UI</vt:lpstr>
      <vt:lpstr>Segoe UI Light</vt:lpstr>
      <vt:lpstr>Segoe UI Semilight</vt:lpstr>
      <vt:lpstr>Wingdings</vt:lpstr>
      <vt:lpstr>5-50111_Build 2017_LIGHT GRAY TEMPLATE</vt:lpstr>
      <vt:lpstr>5-50111_Build 2017_DARK GRAY TEMPLATE</vt:lpstr>
      <vt:lpstr>1_5-50111_Build 2017_LIGHT GRAY TEMPLATE</vt:lpstr>
      <vt:lpstr>Gartner Template Master</vt:lpstr>
      <vt:lpstr>3_Template (March 2016)</vt:lpstr>
      <vt:lpstr>PowerPoint Presentation</vt:lpstr>
      <vt:lpstr>Who is this person?</vt:lpstr>
      <vt:lpstr>PowerPoint Presentation</vt:lpstr>
      <vt:lpstr>Evolution of ASP and ASP .NET</vt:lpstr>
      <vt:lpstr>Names &amp; Version Numbers</vt:lpstr>
      <vt:lpstr>ASP.NET Core High-Level Overview</vt:lpstr>
      <vt:lpstr>Compilation Process</vt:lpstr>
      <vt:lpstr>What About .NET Framework 4.6?</vt:lpstr>
      <vt:lpstr>How about Entity Framework?</vt:lpstr>
      <vt:lpstr>PowerPoint Presentation</vt:lpstr>
      <vt:lpstr>ASP .NET Architecture</vt:lpstr>
      <vt:lpstr>Model-View-Controller</vt:lpstr>
      <vt:lpstr>ASP.NET MVC Web Project Template</vt:lpstr>
      <vt:lpstr>Project Files and Configuration</vt:lpstr>
      <vt:lpstr>Tag Helpers: Evolution of HTML Forms</vt:lpstr>
      <vt:lpstr>Tag Helpers in Views</vt:lpstr>
      <vt:lpstr>ASP.NET Web API Project Template</vt:lpstr>
      <vt:lpstr>Consuming Web APIs</vt:lpstr>
      <vt:lpstr>Controller -&gt; View -&gt; Web API</vt:lpstr>
      <vt:lpstr>Angular App</vt:lpstr>
      <vt:lpstr>Web API Controller</vt:lpstr>
      <vt:lpstr>References</vt:lpstr>
      <vt:lpstr>PowerPoint Presentation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Studio Mobile Center: Ship mobile apps faster</dc:title>
  <dc:subject>Microsoft Build 2017</dc:subject>
  <dc:creator>Hardik Mistry</dc:creator>
  <cp:keywords>App Innovation Circles</cp:keywords>
  <dc:description>Template: Mitchell Derrey, Silver Fox Productions_x000d_
Formatting: _x000d_
Audience Type:</dc:description>
  <cp:lastModifiedBy>Abhishek Gupta</cp:lastModifiedBy>
  <cp:revision>186</cp:revision>
  <cp:lastPrinted>2017-10-07T11:19:29Z</cp:lastPrinted>
  <dcterms:created xsi:type="dcterms:W3CDTF">2017-05-10T18:34:10Z</dcterms:created>
  <dcterms:modified xsi:type="dcterms:W3CDTF">2018-09-27T18:16:42Z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53;#Washington State Convention and Trade Center|2ebf141d-f871-4cc9-bf08-f87f112ab464</vt:lpwstr>
  </property>
  <property fmtid="{D5CDD505-2E9C-101B-9397-08002B2CF9AE}" pid="7" name="Track">
    <vt:lpwstr/>
  </property>
  <property fmtid="{D5CDD505-2E9C-101B-9397-08002B2CF9AE}" pid="8" name="Event Location">
    <vt:lpwstr>52;#Seattle|54f46ed2-c77e-4a59-b182-a4171fdb0d11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315;#Microsoft Build 2017|0407fc0d-d203-4d0a-848e-0398e286e7e2</vt:lpwstr>
  </property>
  <property fmtid="{D5CDD505-2E9C-101B-9397-08002B2CF9AE}" pid="12" name="Audience1">
    <vt:lpwstr>316;#developers|8e4a08dc-5d95-4156-ab65-f22579a1592a</vt:lpwstr>
  </property>
  <property fmtid="{D5CDD505-2E9C-101B-9397-08002B2CF9AE}" pid="13" name="Event Name">
    <vt:lpwstr>47;#Build|58542b36-5bf5-46a6-a53f-a41fb7a73785</vt:lpwstr>
  </property>
</Properties>
</file>